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6D"/>
    <a:srgbClr val="6699CC"/>
    <a:srgbClr val="BDBDBD"/>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160" d="100"/>
          <a:sy n="160" d="100"/>
        </p:scale>
        <p:origin x="24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C595-3C7E-38EB-E2BB-E76A0DDFBA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B85625-CE25-AD00-D6C4-E8137A3CC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B95B6-1404-2B7F-7961-FD2B5C465797}"/>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BD0AC4DE-9E50-18F4-2924-0F1238F7C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5A2C1-573F-4605-35A3-8EB5838CA9DB}"/>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513565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7C71-6EB6-C5A2-AFB2-E8C66AAE57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626A9-3EE3-DEA9-8E0E-F8319DA900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9F299-C7F3-ACF7-7572-507223760841}"/>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ABC42B1A-2AB0-A1B4-8076-D5441C4A7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2B991-114D-A30F-A6C8-C0A7F3606D40}"/>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31530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AB335C-DC17-1972-9FFB-2B731BE554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CEBBA-6FFD-04A2-3EA6-0735A7BBA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46A92-0A58-06CA-69E9-14C9F0D84451}"/>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89559C67-9991-236A-A20E-04FBB1634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D7F38-0A48-ACCC-DB17-2CCF22BE53AD}"/>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10315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040-B478-560A-E4BE-794E38431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DF7A1-2118-95AC-97AB-BC4AA82DC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F333A-060D-E516-75B9-858942A84EA7}"/>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5C7D6B04-693B-8B43-FBC3-CFB10791B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07B2D-5F7C-EC64-D143-037FE19C7DB4}"/>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367830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AAA7-4FDD-64E8-5B3E-0FDB1B07E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F9B4B7-1642-1712-5E25-983CB7B08A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8E537-4325-714A-27A1-A78D1EE926F0}"/>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F2A4FFC7-69C6-24CF-C5AE-0D71AC979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5675C4-9BC8-520B-69F2-4FD9174FF250}"/>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1511411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2705-D971-18B7-837D-A0BDAD5DA4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AA2263-977E-D80A-172B-8AFF3A3F2F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E45A1D-1990-0122-5A2A-33BF26E102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E6EF43-99F6-FD57-8380-1C5056785E57}"/>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6" name="Footer Placeholder 5">
            <a:extLst>
              <a:ext uri="{FF2B5EF4-FFF2-40B4-BE49-F238E27FC236}">
                <a16:creationId xmlns:a16="http://schemas.microsoft.com/office/drawing/2014/main" id="{E27DAF5B-EA98-07F3-09E9-38E37E657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98880-9603-2EB5-0D09-4C2832148717}"/>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48017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974E-120B-2076-271E-E9162A20B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AF330-D117-EF28-1FE9-E4C9F644DC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61CE7-4F52-5181-45C3-577462CE9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6B00FA-E674-BF77-51BF-65B839E4C7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677BDC-A473-E43C-0DD0-1C9FF7F03A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1C731A-150C-56F1-DB68-9F2B6860B7B7}"/>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8" name="Footer Placeholder 7">
            <a:extLst>
              <a:ext uri="{FF2B5EF4-FFF2-40B4-BE49-F238E27FC236}">
                <a16:creationId xmlns:a16="http://schemas.microsoft.com/office/drawing/2014/main" id="{09791515-D46C-1088-2ACF-33F9C6208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CA1E8F-4786-3C33-1546-B9D99D3CF48E}"/>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105999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C262-512F-6A5C-4C6F-162168FC79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B3A13-9AEA-2FB9-4765-A84A813A55D4}"/>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4" name="Footer Placeholder 3">
            <a:extLst>
              <a:ext uri="{FF2B5EF4-FFF2-40B4-BE49-F238E27FC236}">
                <a16:creationId xmlns:a16="http://schemas.microsoft.com/office/drawing/2014/main" id="{0D1871DA-C324-74F5-7527-CF19A0A480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8E008A-3F89-D2DB-FE28-B66E4FD360FE}"/>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73372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3DB266-B680-B358-10AC-BD5FEBEA47A4}"/>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3" name="Footer Placeholder 2">
            <a:extLst>
              <a:ext uri="{FF2B5EF4-FFF2-40B4-BE49-F238E27FC236}">
                <a16:creationId xmlns:a16="http://schemas.microsoft.com/office/drawing/2014/main" id="{370FC3DF-216A-E37F-7299-925196C639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DFEDF3-94CA-1123-3EF4-ED5DF36786D2}"/>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55917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8565-3E1F-4EC6-7389-0A48DEEA6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2BBE8-B0C5-B2E4-AF75-A9593B945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E5F871-F333-F60B-AACC-8085F5BDF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4FC89-6DCB-9C0E-B454-C71A22A5F489}"/>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6" name="Footer Placeholder 5">
            <a:extLst>
              <a:ext uri="{FF2B5EF4-FFF2-40B4-BE49-F238E27FC236}">
                <a16:creationId xmlns:a16="http://schemas.microsoft.com/office/drawing/2014/main" id="{BA856A93-1A82-CEAD-A162-C5ABB2240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F585E-5ECB-BE90-B3A1-65CFA41B69DB}"/>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96700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2876-79A1-768A-0817-02261ED27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72EF13-BD58-453C-3C12-0D8AED01D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72B49C-3498-1986-D645-6BA1449DB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418D5-110C-E05A-0885-339058D8A986}"/>
              </a:ext>
            </a:extLst>
          </p:cNvPr>
          <p:cNvSpPr>
            <a:spLocks noGrp="1"/>
          </p:cNvSpPr>
          <p:nvPr>
            <p:ph type="dt" sz="half" idx="10"/>
          </p:nvPr>
        </p:nvSpPr>
        <p:spPr/>
        <p:txBody>
          <a:bodyPr/>
          <a:lstStyle/>
          <a:p>
            <a:fld id="{D8188B1C-3875-4AAD-BF60-E74EAC12F4A5}" type="datetimeFigureOut">
              <a:rPr lang="en-US" smtClean="0"/>
              <a:t>2/7/2024</a:t>
            </a:fld>
            <a:endParaRPr lang="en-US"/>
          </a:p>
        </p:txBody>
      </p:sp>
      <p:sp>
        <p:nvSpPr>
          <p:cNvPr id="6" name="Footer Placeholder 5">
            <a:extLst>
              <a:ext uri="{FF2B5EF4-FFF2-40B4-BE49-F238E27FC236}">
                <a16:creationId xmlns:a16="http://schemas.microsoft.com/office/drawing/2014/main" id="{5640BCE4-E69A-E34F-1ACE-FDEDDF5BB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BC915-0453-FA7B-A646-0610ECB9F11B}"/>
              </a:ext>
            </a:extLst>
          </p:cNvPr>
          <p:cNvSpPr>
            <a:spLocks noGrp="1"/>
          </p:cNvSpPr>
          <p:nvPr>
            <p:ph type="sldNum" sz="quarter" idx="12"/>
          </p:nvPr>
        </p:nvSpPr>
        <p:spPr/>
        <p:txBody>
          <a:bodyPr/>
          <a:lstStyle/>
          <a:p>
            <a:fld id="{4C4603FC-BCAB-4442-AB2D-810EA935804A}" type="slidenum">
              <a:rPr lang="en-US" smtClean="0"/>
              <a:t>‹#›</a:t>
            </a:fld>
            <a:endParaRPr lang="en-US"/>
          </a:p>
        </p:txBody>
      </p:sp>
    </p:spTree>
    <p:extLst>
      <p:ext uri="{BB962C8B-B14F-4D97-AF65-F5344CB8AC3E}">
        <p14:creationId xmlns:p14="http://schemas.microsoft.com/office/powerpoint/2010/main" val="209909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B9339B-CD7B-F56E-9E5E-0EE91AF63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906D86-AC61-76F2-B4FF-FAA7BB417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DF1A6-7F0E-5616-56DA-35DE7C662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88B1C-3875-4AAD-BF60-E74EAC12F4A5}" type="datetimeFigureOut">
              <a:rPr lang="en-US" smtClean="0"/>
              <a:t>2/7/2024</a:t>
            </a:fld>
            <a:endParaRPr lang="en-US"/>
          </a:p>
        </p:txBody>
      </p:sp>
      <p:sp>
        <p:nvSpPr>
          <p:cNvPr id="5" name="Footer Placeholder 4">
            <a:extLst>
              <a:ext uri="{FF2B5EF4-FFF2-40B4-BE49-F238E27FC236}">
                <a16:creationId xmlns:a16="http://schemas.microsoft.com/office/drawing/2014/main" id="{C006452F-EC15-7D18-F352-57314C37D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88E6DB-B5E5-256B-2C11-661CB9939B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603FC-BCAB-4442-AB2D-810EA935804A}" type="slidenum">
              <a:rPr lang="en-US" smtClean="0"/>
              <a:t>‹#›</a:t>
            </a:fld>
            <a:endParaRPr lang="en-US"/>
          </a:p>
        </p:txBody>
      </p:sp>
    </p:spTree>
    <p:extLst>
      <p:ext uri="{BB962C8B-B14F-4D97-AF65-F5344CB8AC3E}">
        <p14:creationId xmlns:p14="http://schemas.microsoft.com/office/powerpoint/2010/main" val="686246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hyperlink" Target="https://savethesnakes.org/snakerescuecall/" TargetMode="External"/><Relationship Id="rId1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hyperlink" Target="https://www.sterlingshelter.org/humane-society/koi-fish-rescue/" TargetMode="External"/><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hyperlink" Target="https://www.aspca.org/" TargetMode="External"/><Relationship Id="rId5" Type="http://schemas.openxmlformats.org/officeDocument/2006/relationships/slide" Target="slide2.xml"/><Relationship Id="rId15" Type="http://schemas.openxmlformats.org/officeDocument/2006/relationships/image" Target="../media/image3.png"/><Relationship Id="rId10" Type="http://schemas.openxmlformats.org/officeDocument/2006/relationships/hyperlink" Target="https://theshelterpetproject.org/" TargetMode="External"/><Relationship Id="rId4" Type="http://schemas.openxmlformats.org/officeDocument/2006/relationships/slide" Target="slide1.xml"/><Relationship Id="rId9" Type="http://schemas.openxmlformats.org/officeDocument/2006/relationships/slide" Target="slide6.xml"/><Relationship Id="rId14" Type="http://schemas.openxmlformats.org/officeDocument/2006/relationships/hyperlink" Target="https://ftlob.rescuegroups.org/"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slide" Target="slide1.xml"/><Relationship Id="rId12" Type="http://schemas.openxmlformats.org/officeDocument/2006/relationships/hyperlink" Target="https://www.aspca.org/pet-care/cat-care/cat-nutrition-tips" TargetMode="External"/><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6.svg"/><Relationship Id="rId5" Type="http://schemas.openxmlformats.org/officeDocument/2006/relationships/slide" Target="slide3.xml"/><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slide" Target="slide4.xml"/><Relationship Id="rId9" Type="http://schemas.openxmlformats.org/officeDocument/2006/relationships/slide" Target="slide6.xm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hyperlink" Target="https://www.aspca.org/pet-care/dog-care/dog-nutrition-tips" TargetMode="External"/><Relationship Id="rId3" Type="http://schemas.openxmlformats.org/officeDocument/2006/relationships/image" Target="../media/image4.png"/><Relationship Id="rId7" Type="http://schemas.openxmlformats.org/officeDocument/2006/relationships/slide" Target="slide1.xml"/><Relationship Id="rId12" Type="http://schemas.openxmlformats.org/officeDocument/2006/relationships/hyperlink" Target="https://www.ahajournals.org/doi/10.1161/CIRCOUTCOMES.119.005554" TargetMode="External"/><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6.svg"/><Relationship Id="rId5" Type="http://schemas.openxmlformats.org/officeDocument/2006/relationships/slide" Target="slide3.xml"/><Relationship Id="rId1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slide" Target="slide4.xml"/><Relationship Id="rId9" Type="http://schemas.openxmlformats.org/officeDocument/2006/relationships/slide" Target="slide6.xml"/><Relationship Id="rId14" Type="http://schemas.openxmlformats.org/officeDocument/2006/relationships/hyperlink" Target="https://www.aspca.org/pet-care/general-pet-care/vaccinations-your-pet"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png"/><Relationship Id="rId7" Type="http://schemas.openxmlformats.org/officeDocument/2006/relationships/slide" Target="slide1.xml"/><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6.svg"/><Relationship Id="rId5" Type="http://schemas.openxmlformats.org/officeDocument/2006/relationships/slide" Target="slide3.xml"/><Relationship Id="rId10" Type="http://schemas.openxmlformats.org/officeDocument/2006/relationships/image" Target="../media/image5.png"/><Relationship Id="rId4" Type="http://schemas.openxmlformats.org/officeDocument/2006/relationships/slide" Target="slide4.xml"/><Relationship Id="rId9"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png"/><Relationship Id="rId7"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6.svg"/><Relationship Id="rId5" Type="http://schemas.openxmlformats.org/officeDocument/2006/relationships/slide" Target="slide3.xml"/><Relationship Id="rId10" Type="http://schemas.openxmlformats.org/officeDocument/2006/relationships/image" Target="../media/image5.png"/><Relationship Id="rId4" Type="http://schemas.openxmlformats.org/officeDocument/2006/relationships/slide" Target="slide4.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png"/><Relationship Id="rId7" Type="http://schemas.openxmlformats.org/officeDocument/2006/relationships/slide" Target="slide2.xml"/><Relationship Id="rId2"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6.svg"/><Relationship Id="rId5" Type="http://schemas.openxmlformats.org/officeDocument/2006/relationships/slide" Target="slide4.xml"/><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2"/>
          <a:stretch>
            <a:fillRect/>
          </a:stretch>
        </p:blipFill>
        <p:spPr>
          <a:xfrm>
            <a:off x="4975102" y="13577"/>
            <a:ext cx="2280310" cy="890494"/>
          </a:xfrm>
          <a:prstGeom prst="rect">
            <a:avLst/>
          </a:prstGeom>
        </p:spPr>
      </p:pic>
      <p:pic>
        <p:nvPicPr>
          <p:cNvPr id="9" name="Picture 8">
            <a:extLst>
              <a:ext uri="{FF2B5EF4-FFF2-40B4-BE49-F238E27FC236}">
                <a16:creationId xmlns:a16="http://schemas.microsoft.com/office/drawing/2014/main" id="{A6692640-A4E0-41BA-2FF3-6E02A2E36A3D}"/>
              </a:ext>
            </a:extLst>
          </p:cNvPr>
          <p:cNvPicPr>
            <a:picLocks noChangeAspect="1"/>
          </p:cNvPicPr>
          <p:nvPr/>
        </p:nvPicPr>
        <p:blipFill>
          <a:blip r:embed="rId3"/>
          <a:stretch>
            <a:fillRect/>
          </a:stretch>
        </p:blipFill>
        <p:spPr>
          <a:xfrm>
            <a:off x="2568086" y="1388992"/>
            <a:ext cx="2865248" cy="2077304"/>
          </a:xfrm>
          <a:prstGeom prst="rect">
            <a:avLst/>
          </a:prstGeom>
          <a:ln>
            <a:noFill/>
          </a:ln>
          <a:effectLst>
            <a:outerShdw blurRad="292100" dist="139700" dir="2700000" algn="tl" rotWithShape="0">
              <a:srgbClr val="333333">
                <a:alpha val="65000"/>
              </a:srgbClr>
            </a:outerShdw>
          </a:effectLst>
        </p:spPr>
      </p:pic>
      <p:sp>
        <p:nvSpPr>
          <p:cNvPr id="25" name="Rectangle 24">
            <a:hlinkClick r:id="rId4"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Home</a:t>
            </a:r>
          </a:p>
        </p:txBody>
      </p:sp>
      <p:sp>
        <p:nvSpPr>
          <p:cNvPr id="26" name="Rectangle 25">
            <a:hlinkClick r:id="rId5"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Cats</a:t>
            </a:r>
          </a:p>
        </p:txBody>
      </p:sp>
      <p:sp>
        <p:nvSpPr>
          <p:cNvPr id="27" name="Rectangle 26">
            <a:hlinkClick r:id="rId6"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Dogs</a:t>
            </a:r>
          </a:p>
        </p:txBody>
      </p:sp>
      <p:sp>
        <p:nvSpPr>
          <p:cNvPr id="28" name="Rectangle 27">
            <a:hlinkClick r:id="rId7"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Birds</a:t>
            </a:r>
          </a:p>
        </p:txBody>
      </p:sp>
      <p:sp>
        <p:nvSpPr>
          <p:cNvPr id="31" name="Rectangle 30">
            <a:hlinkClick r:id="rId8"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FAQ</a:t>
            </a:r>
          </a:p>
        </p:txBody>
      </p:sp>
      <p:sp>
        <p:nvSpPr>
          <p:cNvPr id="32" name="Rectangle 31">
            <a:hlinkClick r:id="rId9"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3129675" y="6775189"/>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62D0CC-8876-486C-CA35-959B38E5A236}"/>
              </a:ext>
            </a:extLst>
          </p:cNvPr>
          <p:cNvSpPr txBox="1"/>
          <p:nvPr/>
        </p:nvSpPr>
        <p:spPr>
          <a:xfrm>
            <a:off x="5732569" y="1614036"/>
            <a:ext cx="6337015" cy="1383584"/>
          </a:xfrm>
          <a:prstGeom prst="rect">
            <a:avLst/>
          </a:prstGeom>
          <a:noFill/>
        </p:spPr>
        <p:txBody>
          <a:bodyPr wrap="square" rtlCol="0">
            <a:spAutoFit/>
          </a:bodyPr>
          <a:lstStyle/>
          <a:p>
            <a:pPr marL="0" marR="0">
              <a:lnSpc>
                <a:spcPct val="107000"/>
              </a:lnSpc>
              <a:spcBef>
                <a:spcPts val="0"/>
              </a:spcBef>
              <a:spcAft>
                <a:spcPts val="0"/>
              </a:spcAft>
            </a:pPr>
            <a:r>
              <a:rPr lang="en-US" sz="800" dirty="0">
                <a:effectLst/>
                <a:latin typeface="Verdana" panose="020B0604030504040204" pitchFamily="34" charset="0"/>
                <a:ea typeface="Calibri" panose="020F0502020204030204" pitchFamily="34" charset="0"/>
                <a:cs typeface="Arial" panose="020B0604020202020204" pitchFamily="34" charset="0"/>
              </a:rPr>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 Our pet experts—or “</a:t>
            </a:r>
            <a:r>
              <a:rPr lang="en-US" sz="800" dirty="0" err="1">
                <a:effectLst/>
                <a:latin typeface="Verdana" panose="020B0604030504040204" pitchFamily="34" charset="0"/>
                <a:ea typeface="Calibri" panose="020F0502020204030204" pitchFamily="34" charset="0"/>
                <a:cs typeface="Arial" panose="020B0604020202020204" pitchFamily="34" charset="0"/>
              </a:rPr>
              <a:t>Pexperts</a:t>
            </a:r>
            <a:r>
              <a:rPr lang="en-US" sz="800" dirty="0">
                <a:effectLst/>
                <a:latin typeface="Verdana" panose="020B0604030504040204" pitchFamily="34" charset="0"/>
                <a:ea typeface="Calibri" panose="020F0502020204030204" pitchFamily="34" charset="0"/>
                <a:cs typeface="Arial" panose="020B0604020202020204" pitchFamily="34" charset="0"/>
              </a:rPr>
              <a:t>”—have been working with pet owners and professionals alike for the past twelve years. They offer one-on-one consultations with current and prospective pet owners as well as group presentations designed for veterinary, pet shelter, and pet breeding professionals.</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800" dirty="0">
                <a:effectLst/>
                <a:latin typeface="Verdana" panose="020B0604030504040204" pitchFamily="34" charset="0"/>
                <a:ea typeface="Calibri" panose="020F0502020204030204" pitchFamily="34" charset="0"/>
                <a:cs typeface="Arial" panose="020B0604020202020204" pitchFamily="34" charset="0"/>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r>
              <a:rPr lang="en-US" sz="800" dirty="0">
                <a:effectLst/>
                <a:latin typeface="Verdana" panose="020B0604030504040204" pitchFamily="34" charset="0"/>
                <a:ea typeface="Calibri" panose="020F0502020204030204" pitchFamily="34" charset="0"/>
                <a:cs typeface="Arial" panose="020B0604020202020204" pitchFamily="34" charset="0"/>
              </a:rPr>
              <a:t>Looking for basic pet care advice for the most common type of pets? Need additional help determining which type of pet is right for you and your family? We will work with you and provide tailored evidence-based pet care to ensure lifelong health and wellness of your new companion.</a:t>
            </a:r>
            <a:endParaRPr lang="en-US" sz="800" dirty="0"/>
          </a:p>
        </p:txBody>
      </p:sp>
      <p:sp>
        <p:nvSpPr>
          <p:cNvPr id="10" name="TextBox 9">
            <a:extLst>
              <a:ext uri="{FF2B5EF4-FFF2-40B4-BE49-F238E27FC236}">
                <a16:creationId xmlns:a16="http://schemas.microsoft.com/office/drawing/2014/main" id="{B009BE12-291A-8A70-728C-83ACA023910C}"/>
              </a:ext>
            </a:extLst>
          </p:cNvPr>
          <p:cNvSpPr txBox="1"/>
          <p:nvPr/>
        </p:nvSpPr>
        <p:spPr>
          <a:xfrm>
            <a:off x="172311" y="4122658"/>
            <a:ext cx="5212078" cy="1692771"/>
          </a:xfrm>
          <a:prstGeom prst="rect">
            <a:avLst/>
          </a:prstGeom>
          <a:noFill/>
        </p:spPr>
        <p:txBody>
          <a:bodyPr wrap="square" rtlCol="0">
            <a:spAutoFit/>
          </a:bodyPr>
          <a:lstStyle/>
          <a:p>
            <a:pPr marL="0" marR="0">
              <a:spcBef>
                <a:spcPts val="0"/>
              </a:spcBef>
              <a:spcAft>
                <a:spcPts val="0"/>
              </a:spcAft>
            </a:pPr>
            <a:r>
              <a:rPr lang="en-US" sz="800" dirty="0">
                <a:effectLst/>
                <a:latin typeface="Verdana" panose="020B0604030504040204" pitchFamily="34" charset="0"/>
                <a:ea typeface="Times New Roman" panose="02020603050405020304" pitchFamily="18" charset="0"/>
              </a:rPr>
              <a:t>Looking for your new best friend? The following organizations can help you find and adopt the perfect companion:</a:t>
            </a:r>
            <a:endParaRPr lang="en-US" sz="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800" dirty="0">
                <a:effectLst/>
                <a:latin typeface="Verdana" panose="020B0604030504040204" pitchFamily="34" charset="0"/>
                <a:ea typeface="Times New Roman" panose="02020603050405020304" pitchFamily="18" charset="0"/>
              </a:rPr>
              <a:t>General Adoption Resources</a:t>
            </a:r>
            <a:r>
              <a:rPr lang="en-US" sz="800" i="1" dirty="0">
                <a:effectLst/>
                <a:latin typeface="Verdana" panose="020B0604030504040204" pitchFamily="34" charset="0"/>
                <a:ea typeface="Times New Roman" panose="02020603050405020304" pitchFamily="18" charset="0"/>
              </a:rPr>
              <a:t>: </a:t>
            </a:r>
            <a:r>
              <a:rPr lang="en-US" sz="800" u="sng" dirty="0">
                <a:solidFill>
                  <a:srgbClr val="0563C1"/>
                </a:solidFill>
                <a:effectLst/>
                <a:latin typeface="Verdana" panose="020B0604030504040204" pitchFamily="34" charset="0"/>
                <a:ea typeface="Times New Roman" panose="02020603050405020304" pitchFamily="18" charset="0"/>
                <a:hlinkClick r:id="rId10"/>
              </a:rPr>
              <a:t>https://theshelterpetproject.org/</a:t>
            </a:r>
            <a:r>
              <a:rPr lang="en-US" sz="800" dirty="0">
                <a:effectLst/>
                <a:latin typeface="Verdana" panose="020B0604030504040204" pitchFamily="34"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800" dirty="0">
                <a:effectLst/>
                <a:latin typeface="Verdana" panose="020B0604030504040204" pitchFamily="34" charset="0"/>
                <a:ea typeface="Times New Roman" panose="02020603050405020304" pitchFamily="18" charset="0"/>
              </a:rPr>
              <a:t>ASPCA: </a:t>
            </a:r>
            <a:r>
              <a:rPr lang="en-US" sz="800" u="sng" dirty="0">
                <a:solidFill>
                  <a:srgbClr val="0563C1"/>
                </a:solidFill>
                <a:effectLst/>
                <a:latin typeface="Verdana" panose="020B0604030504040204" pitchFamily="34" charset="0"/>
                <a:ea typeface="Times New Roman" panose="02020603050405020304" pitchFamily="18" charset="0"/>
                <a:hlinkClick r:id="rId11"/>
              </a:rPr>
              <a:t>https://www.aspca.org/</a:t>
            </a:r>
            <a:r>
              <a:rPr lang="en-US" sz="800" dirty="0">
                <a:effectLst/>
                <a:latin typeface="Verdana" panose="020B0604030504040204" pitchFamily="34"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800" dirty="0">
                <a:effectLst/>
                <a:latin typeface="Verdana" panose="020B0604030504040204" pitchFamily="34" charset="0"/>
                <a:ea typeface="Times New Roman" panose="02020603050405020304" pitchFamily="18" charset="0"/>
              </a:rPr>
              <a:t>Fish Rescue: </a:t>
            </a:r>
            <a:r>
              <a:rPr lang="en-US" sz="800" u="sng" dirty="0">
                <a:solidFill>
                  <a:srgbClr val="0563C1"/>
                </a:solidFill>
                <a:effectLst/>
                <a:latin typeface="Verdana" panose="020B0604030504040204" pitchFamily="34" charset="0"/>
                <a:ea typeface="Times New Roman" panose="02020603050405020304" pitchFamily="18" charset="0"/>
                <a:hlinkClick r:id="rId12"/>
              </a:rPr>
              <a:t>https://www.sterlingshelter.org/humane-society/koi-fish-rescue/</a:t>
            </a:r>
            <a:endParaRPr lang="en-US" sz="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800" dirty="0">
                <a:effectLst/>
                <a:latin typeface="Verdana" panose="020B0604030504040204" pitchFamily="34" charset="0"/>
                <a:ea typeface="Times New Roman" panose="02020603050405020304" pitchFamily="18" charset="0"/>
              </a:rPr>
              <a:t>Snake Rescue: </a:t>
            </a:r>
            <a:r>
              <a:rPr lang="en-US" sz="800" u="sng" dirty="0">
                <a:solidFill>
                  <a:srgbClr val="0563C1"/>
                </a:solidFill>
                <a:effectLst/>
                <a:latin typeface="Verdana" panose="020B0604030504040204" pitchFamily="34" charset="0"/>
                <a:ea typeface="Times New Roman" panose="02020603050405020304" pitchFamily="18" charset="0"/>
                <a:hlinkClick r:id="rId13"/>
              </a:rPr>
              <a:t>https://savethesnakes.org/snakerescuecall/</a:t>
            </a:r>
            <a:endParaRPr lang="en-US" sz="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800" dirty="0">
                <a:effectLst/>
                <a:latin typeface="Verdana" panose="020B0604030504040204" pitchFamily="34" charset="0"/>
                <a:ea typeface="Times New Roman" panose="02020603050405020304" pitchFamily="18" charset="0"/>
              </a:rPr>
              <a:t>Bird Rescue: </a:t>
            </a:r>
            <a:r>
              <a:rPr lang="en-US" sz="800" u="sng" dirty="0">
                <a:solidFill>
                  <a:srgbClr val="0563C1"/>
                </a:solidFill>
                <a:effectLst/>
                <a:latin typeface="Verdana" panose="020B0604030504040204" pitchFamily="34" charset="0"/>
                <a:ea typeface="Times New Roman" panose="02020603050405020304" pitchFamily="18" charset="0"/>
                <a:hlinkClick r:id="rId14"/>
              </a:rPr>
              <a:t>https://ftlob.rescuegroups.org/</a:t>
            </a:r>
            <a:endParaRPr lang="en-US" sz="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effectLst/>
                <a:latin typeface="Verdana" panose="020B0604030504040204" pitchFamily="34"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effectLst/>
                <a:latin typeface="Verdana" panose="020B0604030504040204" pitchFamily="34" charset="0"/>
                <a:ea typeface="Times New Roman" panose="02020603050405020304" pitchFamily="18" charset="0"/>
              </a:rPr>
              <a:t>We are also happy to help you navigate the adoption process! We will guide you through each step in the process from determining which type of pet is best suited for your family and home environment, to completing the necessary paperwork, to bringing your new loved one home. Please fill out our contact form to request a consultation. We will contact you within 48 hours to schedule a consultation. All fields are required.</a:t>
            </a:r>
            <a:endParaRPr lang="en-US" sz="800" dirty="0">
              <a:effectLst/>
              <a:latin typeface="Times New Roman" panose="02020603050405020304" pitchFamily="18" charset="0"/>
              <a:ea typeface="Times New Roman" panose="02020603050405020304" pitchFamily="18" charset="0"/>
            </a:endParaRPr>
          </a:p>
        </p:txBody>
      </p:sp>
      <p:grpSp>
        <p:nvGrpSpPr>
          <p:cNvPr id="56" name="Group 55">
            <a:extLst>
              <a:ext uri="{FF2B5EF4-FFF2-40B4-BE49-F238E27FC236}">
                <a16:creationId xmlns:a16="http://schemas.microsoft.com/office/drawing/2014/main" id="{115650C7-EF82-9944-0B9C-35D05EA9BD49}"/>
              </a:ext>
            </a:extLst>
          </p:cNvPr>
          <p:cNvGrpSpPr/>
          <p:nvPr/>
        </p:nvGrpSpPr>
        <p:grpSpPr>
          <a:xfrm>
            <a:off x="5580950" y="3472057"/>
            <a:ext cx="6458789" cy="2905035"/>
            <a:chOff x="5580950" y="3472057"/>
            <a:chExt cx="6458789" cy="2905035"/>
          </a:xfrm>
        </p:grpSpPr>
        <p:sp>
          <p:nvSpPr>
            <p:cNvPr id="13" name="Rectangle: Rounded Corners 12">
              <a:extLst>
                <a:ext uri="{FF2B5EF4-FFF2-40B4-BE49-F238E27FC236}">
                  <a16:creationId xmlns:a16="http://schemas.microsoft.com/office/drawing/2014/main" id="{3B72CDF9-17A0-76E8-8E0A-E8FAF257B409}"/>
                </a:ext>
              </a:extLst>
            </p:cNvPr>
            <p:cNvSpPr/>
            <p:nvPr/>
          </p:nvSpPr>
          <p:spPr>
            <a:xfrm>
              <a:off x="5580950" y="3472057"/>
              <a:ext cx="6458789" cy="2905035"/>
            </a:xfrm>
            <a:prstGeom prst="roundRect">
              <a:avLst/>
            </a:prstGeom>
            <a:solidFill>
              <a:srgbClr val="BDBD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18BC7EA-58C8-31B2-60E1-8B38F20CBD26}"/>
                </a:ext>
              </a:extLst>
            </p:cNvPr>
            <p:cNvSpPr/>
            <p:nvPr/>
          </p:nvSpPr>
          <p:spPr>
            <a:xfrm>
              <a:off x="5704284" y="4119040"/>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First Name: </a:t>
              </a:r>
            </a:p>
          </p:txBody>
        </p:sp>
        <p:sp>
          <p:nvSpPr>
            <p:cNvPr id="15" name="Rectangle: Rounded Corners 14">
              <a:extLst>
                <a:ext uri="{FF2B5EF4-FFF2-40B4-BE49-F238E27FC236}">
                  <a16:creationId xmlns:a16="http://schemas.microsoft.com/office/drawing/2014/main" id="{591A2A5A-CFB7-A435-70F8-0580E9D64B88}"/>
                </a:ext>
              </a:extLst>
            </p:cNvPr>
            <p:cNvSpPr/>
            <p:nvPr/>
          </p:nvSpPr>
          <p:spPr>
            <a:xfrm>
              <a:off x="6534349" y="4101735"/>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CFD72E-5D8B-2AE2-E5D0-ADDC04E94D95}"/>
                </a:ext>
              </a:extLst>
            </p:cNvPr>
            <p:cNvSpPr/>
            <p:nvPr/>
          </p:nvSpPr>
          <p:spPr>
            <a:xfrm>
              <a:off x="9052695" y="4119040"/>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Last Name: </a:t>
              </a:r>
            </a:p>
          </p:txBody>
        </p:sp>
        <p:sp>
          <p:nvSpPr>
            <p:cNvPr id="34" name="Rectangle: Rounded Corners 33">
              <a:extLst>
                <a:ext uri="{FF2B5EF4-FFF2-40B4-BE49-F238E27FC236}">
                  <a16:creationId xmlns:a16="http://schemas.microsoft.com/office/drawing/2014/main" id="{A1E16B02-EDAE-28EF-1717-FC03EF4EB42E}"/>
                </a:ext>
              </a:extLst>
            </p:cNvPr>
            <p:cNvSpPr/>
            <p:nvPr/>
          </p:nvSpPr>
          <p:spPr>
            <a:xfrm>
              <a:off x="9882760" y="4101735"/>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1719677-B61B-14BE-15E7-07684453B18D}"/>
                </a:ext>
              </a:extLst>
            </p:cNvPr>
            <p:cNvSpPr/>
            <p:nvPr/>
          </p:nvSpPr>
          <p:spPr>
            <a:xfrm>
              <a:off x="5698992" y="4545889"/>
              <a:ext cx="1083693"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Phone Number: </a:t>
              </a:r>
            </a:p>
          </p:txBody>
        </p:sp>
        <p:sp>
          <p:nvSpPr>
            <p:cNvPr id="36" name="Rectangle: Rounded Corners 35">
              <a:extLst>
                <a:ext uri="{FF2B5EF4-FFF2-40B4-BE49-F238E27FC236}">
                  <a16:creationId xmlns:a16="http://schemas.microsoft.com/office/drawing/2014/main" id="{787C0AAD-7466-549B-B45A-37EBCBD035D2}"/>
                </a:ext>
              </a:extLst>
            </p:cNvPr>
            <p:cNvSpPr/>
            <p:nvPr/>
          </p:nvSpPr>
          <p:spPr>
            <a:xfrm>
              <a:off x="6782685" y="4528584"/>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A87C982-9143-3295-3809-E8232755ABFC}"/>
                </a:ext>
              </a:extLst>
            </p:cNvPr>
            <p:cNvSpPr/>
            <p:nvPr/>
          </p:nvSpPr>
          <p:spPr>
            <a:xfrm>
              <a:off x="9360315" y="4545889"/>
              <a:ext cx="52244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Email: </a:t>
              </a:r>
            </a:p>
          </p:txBody>
        </p:sp>
        <p:sp>
          <p:nvSpPr>
            <p:cNvPr id="38" name="Rectangle: Rounded Corners 37">
              <a:extLst>
                <a:ext uri="{FF2B5EF4-FFF2-40B4-BE49-F238E27FC236}">
                  <a16:creationId xmlns:a16="http://schemas.microsoft.com/office/drawing/2014/main" id="{B12A7C3F-68E3-D9FF-927F-5953EA0D2585}"/>
                </a:ext>
              </a:extLst>
            </p:cNvPr>
            <p:cNvSpPr/>
            <p:nvPr/>
          </p:nvSpPr>
          <p:spPr>
            <a:xfrm>
              <a:off x="9882760" y="4528584"/>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721FFA2-A8C3-7E19-0934-003B49EBCA78}"/>
                </a:ext>
              </a:extLst>
            </p:cNvPr>
            <p:cNvSpPr/>
            <p:nvPr/>
          </p:nvSpPr>
          <p:spPr>
            <a:xfrm>
              <a:off x="5732569" y="4969044"/>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Time Zone: </a:t>
              </a:r>
            </a:p>
          </p:txBody>
        </p:sp>
        <p:sp>
          <p:nvSpPr>
            <p:cNvPr id="40" name="Rectangle: Rounded Corners 39">
              <a:extLst>
                <a:ext uri="{FF2B5EF4-FFF2-40B4-BE49-F238E27FC236}">
                  <a16:creationId xmlns:a16="http://schemas.microsoft.com/office/drawing/2014/main" id="{4CD15785-0F99-07D0-8BF8-621A0135EB9D}"/>
                </a:ext>
              </a:extLst>
            </p:cNvPr>
            <p:cNvSpPr/>
            <p:nvPr/>
          </p:nvSpPr>
          <p:spPr>
            <a:xfrm>
              <a:off x="6562634" y="4951739"/>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6490A1A-7760-BFCC-A9A2-867F6B229D25}"/>
                </a:ext>
              </a:extLst>
            </p:cNvPr>
            <p:cNvSpPr/>
            <p:nvPr/>
          </p:nvSpPr>
          <p:spPr>
            <a:xfrm>
              <a:off x="5696166" y="5395893"/>
              <a:ext cx="838183"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Pet’s Name: </a:t>
              </a:r>
            </a:p>
          </p:txBody>
        </p:sp>
        <p:sp>
          <p:nvSpPr>
            <p:cNvPr id="48" name="Rectangle: Rounded Corners 47">
              <a:extLst>
                <a:ext uri="{FF2B5EF4-FFF2-40B4-BE49-F238E27FC236}">
                  <a16:creationId xmlns:a16="http://schemas.microsoft.com/office/drawing/2014/main" id="{4A560F44-80C6-1494-6EDA-FE50452EBA17}"/>
                </a:ext>
              </a:extLst>
            </p:cNvPr>
            <p:cNvSpPr/>
            <p:nvPr/>
          </p:nvSpPr>
          <p:spPr>
            <a:xfrm>
              <a:off x="6514406"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C43F91B-32DA-8180-B3ED-253089BD32DC}"/>
                </a:ext>
              </a:extLst>
            </p:cNvPr>
            <p:cNvSpPr/>
            <p:nvPr/>
          </p:nvSpPr>
          <p:spPr>
            <a:xfrm>
              <a:off x="7990033" y="5395893"/>
              <a:ext cx="510126"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Type: </a:t>
              </a:r>
            </a:p>
          </p:txBody>
        </p:sp>
        <p:sp>
          <p:nvSpPr>
            <p:cNvPr id="50" name="Rectangle: Rounded Corners 49">
              <a:extLst>
                <a:ext uri="{FF2B5EF4-FFF2-40B4-BE49-F238E27FC236}">
                  <a16:creationId xmlns:a16="http://schemas.microsoft.com/office/drawing/2014/main" id="{CD6FCD0C-78C6-CBC2-4630-F31483119A3D}"/>
                </a:ext>
              </a:extLst>
            </p:cNvPr>
            <p:cNvSpPr/>
            <p:nvPr/>
          </p:nvSpPr>
          <p:spPr>
            <a:xfrm>
              <a:off x="8480216"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A503F16-D027-EDCD-177C-3B4D7D5471BB}"/>
                </a:ext>
              </a:extLst>
            </p:cNvPr>
            <p:cNvSpPr/>
            <p:nvPr/>
          </p:nvSpPr>
          <p:spPr>
            <a:xfrm>
              <a:off x="9955844" y="5395893"/>
              <a:ext cx="461821"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Age: </a:t>
              </a:r>
            </a:p>
          </p:txBody>
        </p:sp>
        <p:sp>
          <p:nvSpPr>
            <p:cNvPr id="52" name="Rectangle: Rounded Corners 51">
              <a:extLst>
                <a:ext uri="{FF2B5EF4-FFF2-40B4-BE49-F238E27FC236}">
                  <a16:creationId xmlns:a16="http://schemas.microsoft.com/office/drawing/2014/main" id="{90303314-4C3B-84A2-2B95-6DCBC113A179}"/>
                </a:ext>
              </a:extLst>
            </p:cNvPr>
            <p:cNvSpPr/>
            <p:nvPr/>
          </p:nvSpPr>
          <p:spPr>
            <a:xfrm>
              <a:off x="10397722"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EF3D8AF1-4D20-92A0-BB09-7179D5A30291}"/>
                </a:ext>
              </a:extLst>
            </p:cNvPr>
            <p:cNvSpPr txBox="1"/>
            <p:nvPr/>
          </p:nvSpPr>
          <p:spPr>
            <a:xfrm>
              <a:off x="7598098" y="3537983"/>
              <a:ext cx="2741833" cy="307777"/>
            </a:xfrm>
            <a:prstGeom prst="rect">
              <a:avLst/>
            </a:prstGeom>
            <a:noFill/>
          </p:spPr>
          <p:txBody>
            <a:bodyPr wrap="square" rtlCol="0">
              <a:spAutoFit/>
            </a:bodyPr>
            <a:lstStyle/>
            <a:p>
              <a:pPr algn="ctr"/>
              <a:r>
                <a:rPr lang="en-US" sz="1400" b="1" dirty="0"/>
                <a:t>Register for a Consultation Today</a:t>
              </a:r>
            </a:p>
          </p:txBody>
        </p:sp>
        <p:sp>
          <p:nvSpPr>
            <p:cNvPr id="54" name="Rectangle: Rounded Corners 53">
              <a:hlinkClick r:id="rId9" action="ppaction://hlinksldjump"/>
              <a:extLst>
                <a:ext uri="{FF2B5EF4-FFF2-40B4-BE49-F238E27FC236}">
                  <a16:creationId xmlns:a16="http://schemas.microsoft.com/office/drawing/2014/main" id="{C798BB00-0A9E-E25E-0722-E6EB240C4914}"/>
                </a:ext>
              </a:extLst>
            </p:cNvPr>
            <p:cNvSpPr/>
            <p:nvPr/>
          </p:nvSpPr>
          <p:spPr>
            <a:xfrm>
              <a:off x="8361601" y="5832756"/>
              <a:ext cx="886951" cy="304856"/>
            </a:xfrm>
            <a:prstGeom prst="roundRect">
              <a:avLst/>
            </a:prstGeom>
            <a:solidFill>
              <a:srgbClr val="676767"/>
            </a:solidFill>
            <a:effectLst>
              <a:outerShdw blurRad="50800" dist="38100" dir="2700000" algn="tl" rotWithShape="0">
                <a:prstClr val="black">
                  <a:alpha val="40000"/>
                </a:prstClr>
              </a:outerShdw>
              <a:reflection blurRad="6350" stA="50000" endA="300" endPos="5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Submit</a:t>
              </a:r>
            </a:p>
          </p:txBody>
        </p:sp>
      </p:grpSp>
      <p:pic>
        <p:nvPicPr>
          <p:cNvPr id="57" name="Picture 56">
            <a:extLst>
              <a:ext uri="{FF2B5EF4-FFF2-40B4-BE49-F238E27FC236}">
                <a16:creationId xmlns:a16="http://schemas.microsoft.com/office/drawing/2014/main" id="{0E66ED97-3719-8143-0548-A073BCDBBFBF}"/>
              </a:ext>
            </a:extLst>
          </p:cNvPr>
          <p:cNvPicPr>
            <a:picLocks noChangeAspect="1"/>
          </p:cNvPicPr>
          <p:nvPr/>
        </p:nvPicPr>
        <p:blipFill>
          <a:blip r:embed="rId15"/>
          <a:stretch>
            <a:fillRect/>
          </a:stretch>
        </p:blipFill>
        <p:spPr>
          <a:xfrm>
            <a:off x="66428" y="1386732"/>
            <a:ext cx="2397822" cy="2077304"/>
          </a:xfrm>
          <a:prstGeom prst="rect">
            <a:avLst/>
          </a:prstGeom>
          <a:ln>
            <a:noFill/>
          </a:ln>
          <a:effectLst>
            <a:outerShdw blurRad="292100" dist="139700" dir="2700000" algn="tl" rotWithShape="0">
              <a:srgbClr val="333333">
                <a:alpha val="65000"/>
              </a:srgbClr>
            </a:outerShdw>
          </a:effectLst>
        </p:spPr>
      </p:pic>
      <p:sp>
        <p:nvSpPr>
          <p:cNvPr id="64" name="Rectangle 63">
            <a:extLst>
              <a:ext uri="{FF2B5EF4-FFF2-40B4-BE49-F238E27FC236}">
                <a16:creationId xmlns:a16="http://schemas.microsoft.com/office/drawing/2014/main" id="{2916F436-73DC-FC22-2BE6-D9B7666692AE}"/>
              </a:ext>
            </a:extLst>
          </p:cNvPr>
          <p:cNvSpPr/>
          <p:nvPr/>
        </p:nvSpPr>
        <p:spPr>
          <a:xfrm>
            <a:off x="0" y="905824"/>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8F031313-54A4-7456-20B3-96F3693B58E7}"/>
              </a:ext>
            </a:extLst>
          </p:cNvPr>
          <p:cNvPicPr>
            <a:picLocks noChangeAspect="1"/>
          </p:cNvPicPr>
          <p:nvPr/>
        </p:nvPicPr>
        <p:blipFill>
          <a:blip r:embed="rId16"/>
          <a:stretch>
            <a:fillRect/>
          </a:stretch>
        </p:blipFill>
        <p:spPr>
          <a:xfrm>
            <a:off x="66860" y="905823"/>
            <a:ext cx="404799" cy="395491"/>
          </a:xfrm>
          <a:prstGeom prst="rect">
            <a:avLst/>
          </a:prstGeom>
        </p:spPr>
      </p:pic>
      <p:sp>
        <p:nvSpPr>
          <p:cNvPr id="66" name="Rectangle 65">
            <a:hlinkClick r:id="rId7" action="ppaction://hlinksldjump"/>
            <a:extLst>
              <a:ext uri="{FF2B5EF4-FFF2-40B4-BE49-F238E27FC236}">
                <a16:creationId xmlns:a16="http://schemas.microsoft.com/office/drawing/2014/main" id="{BDBF169D-948E-49F9-16B6-356CC34ADD56}"/>
              </a:ext>
            </a:extLst>
          </p:cNvPr>
          <p:cNvSpPr/>
          <p:nvPr/>
        </p:nvSpPr>
        <p:spPr>
          <a:xfrm>
            <a:off x="5755716" y="967887"/>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67" name="Rectangle 66">
            <a:hlinkClick r:id="rId6" action="ppaction://hlinksldjump"/>
            <a:extLst>
              <a:ext uri="{FF2B5EF4-FFF2-40B4-BE49-F238E27FC236}">
                <a16:creationId xmlns:a16="http://schemas.microsoft.com/office/drawing/2014/main" id="{C83AA7FD-8F49-C590-520C-53599ED72381}"/>
              </a:ext>
            </a:extLst>
          </p:cNvPr>
          <p:cNvSpPr/>
          <p:nvPr/>
        </p:nvSpPr>
        <p:spPr>
          <a:xfrm>
            <a:off x="4835682" y="973551"/>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68" name="Rectangle 67">
            <a:hlinkClick r:id="rId5" action="ppaction://hlinksldjump"/>
            <a:extLst>
              <a:ext uri="{FF2B5EF4-FFF2-40B4-BE49-F238E27FC236}">
                <a16:creationId xmlns:a16="http://schemas.microsoft.com/office/drawing/2014/main" id="{74F5CFB2-388B-9352-3711-827962A04225}"/>
              </a:ext>
            </a:extLst>
          </p:cNvPr>
          <p:cNvSpPr/>
          <p:nvPr/>
        </p:nvSpPr>
        <p:spPr>
          <a:xfrm>
            <a:off x="3915030" y="973551"/>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Cats</a:t>
            </a:r>
          </a:p>
        </p:txBody>
      </p:sp>
      <p:sp>
        <p:nvSpPr>
          <p:cNvPr id="69" name="Rectangle 68">
            <a:hlinkClick r:id="rId4" action="ppaction://hlinksldjump"/>
            <a:extLst>
              <a:ext uri="{FF2B5EF4-FFF2-40B4-BE49-F238E27FC236}">
                <a16:creationId xmlns:a16="http://schemas.microsoft.com/office/drawing/2014/main" id="{C165802E-C0BE-0DF8-E9BD-55511CB27F3D}"/>
              </a:ext>
            </a:extLst>
          </p:cNvPr>
          <p:cNvSpPr/>
          <p:nvPr/>
        </p:nvSpPr>
        <p:spPr>
          <a:xfrm>
            <a:off x="2994378" y="973551"/>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Home</a:t>
            </a:r>
          </a:p>
        </p:txBody>
      </p:sp>
      <p:sp>
        <p:nvSpPr>
          <p:cNvPr id="70" name="Rectangle 69">
            <a:hlinkClick r:id="rId8" action="ppaction://hlinksldjump"/>
            <a:extLst>
              <a:ext uri="{FF2B5EF4-FFF2-40B4-BE49-F238E27FC236}">
                <a16:creationId xmlns:a16="http://schemas.microsoft.com/office/drawing/2014/main" id="{415651A5-0F55-6B34-B578-912D1DF222A4}"/>
              </a:ext>
            </a:extLst>
          </p:cNvPr>
          <p:cNvSpPr/>
          <p:nvPr/>
        </p:nvSpPr>
        <p:spPr>
          <a:xfrm>
            <a:off x="6676368" y="967887"/>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71" name="Rectangle 70">
            <a:hlinkClick r:id="rId9" action="ppaction://hlinksldjump"/>
            <a:extLst>
              <a:ext uri="{FF2B5EF4-FFF2-40B4-BE49-F238E27FC236}">
                <a16:creationId xmlns:a16="http://schemas.microsoft.com/office/drawing/2014/main" id="{880D9747-FC4A-4E69-4ABE-03696961FE10}"/>
              </a:ext>
            </a:extLst>
          </p:cNvPr>
          <p:cNvSpPr/>
          <p:nvPr/>
        </p:nvSpPr>
        <p:spPr>
          <a:xfrm>
            <a:off x="7598098" y="967814"/>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grpSp>
        <p:nvGrpSpPr>
          <p:cNvPr id="72" name="Group 71">
            <a:extLst>
              <a:ext uri="{FF2B5EF4-FFF2-40B4-BE49-F238E27FC236}">
                <a16:creationId xmlns:a16="http://schemas.microsoft.com/office/drawing/2014/main" id="{8CC46CDF-D001-31AD-2651-947244188EED}"/>
              </a:ext>
            </a:extLst>
          </p:cNvPr>
          <p:cNvGrpSpPr/>
          <p:nvPr/>
        </p:nvGrpSpPr>
        <p:grpSpPr>
          <a:xfrm>
            <a:off x="10571618" y="976150"/>
            <a:ext cx="1508746" cy="269930"/>
            <a:chOff x="7722974" y="185197"/>
            <a:chExt cx="3275108" cy="707425"/>
          </a:xfrm>
        </p:grpSpPr>
        <p:sp>
          <p:nvSpPr>
            <p:cNvPr id="73" name="Rectangle: Rounded Corners 72">
              <a:extLst>
                <a:ext uri="{FF2B5EF4-FFF2-40B4-BE49-F238E27FC236}">
                  <a16:creationId xmlns:a16="http://schemas.microsoft.com/office/drawing/2014/main" id="{0B2AEA4E-F869-A323-DB68-7C69BA7102C4}"/>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74" name="Group 73">
              <a:extLst>
                <a:ext uri="{FF2B5EF4-FFF2-40B4-BE49-F238E27FC236}">
                  <a16:creationId xmlns:a16="http://schemas.microsoft.com/office/drawing/2014/main" id="{3285A1EB-12E5-94FC-7739-6A37EB9F0368}"/>
                </a:ext>
              </a:extLst>
            </p:cNvPr>
            <p:cNvGrpSpPr/>
            <p:nvPr/>
          </p:nvGrpSpPr>
          <p:grpSpPr>
            <a:xfrm>
              <a:off x="10434910" y="194294"/>
              <a:ext cx="563167" cy="698328"/>
              <a:chOff x="8560579" y="978161"/>
              <a:chExt cx="341702" cy="367966"/>
            </a:xfrm>
            <a:solidFill>
              <a:srgbClr val="676767"/>
            </a:solidFill>
          </p:grpSpPr>
          <p:sp>
            <p:nvSpPr>
              <p:cNvPr id="75" name="Flowchart: Connector 74">
                <a:extLst>
                  <a:ext uri="{FF2B5EF4-FFF2-40B4-BE49-F238E27FC236}">
                    <a16:creationId xmlns:a16="http://schemas.microsoft.com/office/drawing/2014/main" id="{A30DAC84-0A8E-9093-F3FE-7061B3209738}"/>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76" name="Graphic 75" descr="Magnifying glass outline">
                <a:extLst>
                  <a:ext uri="{FF2B5EF4-FFF2-40B4-BE49-F238E27FC236}">
                    <a16:creationId xmlns:a16="http://schemas.microsoft.com/office/drawing/2014/main" id="{317BD389-4703-2ECB-4D3B-9A383D2615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14081" y="1042399"/>
                <a:ext cx="234696" cy="234696"/>
              </a:xfrm>
              <a:prstGeom prst="rect">
                <a:avLst/>
              </a:prstGeom>
            </p:spPr>
          </p:pic>
        </p:grpSp>
      </p:grpSp>
    </p:spTree>
    <p:extLst>
      <p:ext uri="{BB962C8B-B14F-4D97-AF65-F5344CB8AC3E}">
        <p14:creationId xmlns:p14="http://schemas.microsoft.com/office/powerpoint/2010/main" val="427785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CD8F18C-A641-16BE-AA6E-8777A5B85FD4}"/>
              </a:ext>
            </a:extLst>
          </p:cNvPr>
          <p:cNvSpPr/>
          <p:nvPr/>
        </p:nvSpPr>
        <p:spPr>
          <a:xfrm>
            <a:off x="0" y="910683"/>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2"/>
          <a:stretch>
            <a:fillRect/>
          </a:stretch>
        </p:blipFill>
        <p:spPr>
          <a:xfrm>
            <a:off x="4975102" y="13577"/>
            <a:ext cx="2280310" cy="890494"/>
          </a:xfrm>
          <a:prstGeom prst="rect">
            <a:avLst/>
          </a:prstGeom>
        </p:spPr>
      </p:pic>
      <p:pic>
        <p:nvPicPr>
          <p:cNvPr id="7" name="Picture 6">
            <a:extLst>
              <a:ext uri="{FF2B5EF4-FFF2-40B4-BE49-F238E27FC236}">
                <a16:creationId xmlns:a16="http://schemas.microsoft.com/office/drawing/2014/main" id="{11451B98-8290-2C6E-0E46-16CF9CB331FB}"/>
              </a:ext>
            </a:extLst>
          </p:cNvPr>
          <p:cNvPicPr>
            <a:picLocks noChangeAspect="1"/>
          </p:cNvPicPr>
          <p:nvPr/>
        </p:nvPicPr>
        <p:blipFill>
          <a:blip r:embed="rId3"/>
          <a:stretch>
            <a:fillRect/>
          </a:stretch>
        </p:blipFill>
        <p:spPr>
          <a:xfrm>
            <a:off x="66860" y="910682"/>
            <a:ext cx="404799" cy="395491"/>
          </a:xfrm>
          <a:prstGeom prst="rect">
            <a:avLst/>
          </a:prstGeom>
        </p:spPr>
      </p:pic>
      <p:sp>
        <p:nvSpPr>
          <p:cNvPr id="11" name="Rectangle 10">
            <a:hlinkClick r:id="rId4" action="ppaction://hlinksldjump"/>
            <a:extLst>
              <a:ext uri="{FF2B5EF4-FFF2-40B4-BE49-F238E27FC236}">
                <a16:creationId xmlns:a16="http://schemas.microsoft.com/office/drawing/2014/main" id="{7FCF7889-CD30-FA56-070B-7461F48591BD}"/>
              </a:ext>
            </a:extLst>
          </p:cNvPr>
          <p:cNvSpPr/>
          <p:nvPr/>
        </p:nvSpPr>
        <p:spPr>
          <a:xfrm>
            <a:off x="5755716"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17" name="Rectangle 16">
            <a:hlinkClick r:id="rId5" action="ppaction://hlinksldjump"/>
            <a:extLst>
              <a:ext uri="{FF2B5EF4-FFF2-40B4-BE49-F238E27FC236}">
                <a16:creationId xmlns:a16="http://schemas.microsoft.com/office/drawing/2014/main" id="{BC1B804F-2AB5-2EE6-9AC3-F086FEF80F5F}"/>
              </a:ext>
            </a:extLst>
          </p:cNvPr>
          <p:cNvSpPr/>
          <p:nvPr/>
        </p:nvSpPr>
        <p:spPr>
          <a:xfrm>
            <a:off x="4835682"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18" name="Rectangle 17">
            <a:hlinkClick r:id="rId6" action="ppaction://hlinksldjump"/>
            <a:extLst>
              <a:ext uri="{FF2B5EF4-FFF2-40B4-BE49-F238E27FC236}">
                <a16:creationId xmlns:a16="http://schemas.microsoft.com/office/drawing/2014/main" id="{CFBA5BDE-2233-C7B1-C74B-6E6202664C42}"/>
              </a:ext>
            </a:extLst>
          </p:cNvPr>
          <p:cNvSpPr/>
          <p:nvPr/>
        </p:nvSpPr>
        <p:spPr>
          <a:xfrm>
            <a:off x="3915030"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Cats</a:t>
            </a:r>
          </a:p>
        </p:txBody>
      </p:sp>
      <p:sp>
        <p:nvSpPr>
          <p:cNvPr id="19" name="Rectangle 18">
            <a:hlinkClick r:id="rId7" action="ppaction://hlinksldjump"/>
            <a:extLst>
              <a:ext uri="{FF2B5EF4-FFF2-40B4-BE49-F238E27FC236}">
                <a16:creationId xmlns:a16="http://schemas.microsoft.com/office/drawing/2014/main" id="{AF105C64-1D9B-7F15-3F8E-ED991B6832B3}"/>
              </a:ext>
            </a:extLst>
          </p:cNvPr>
          <p:cNvSpPr/>
          <p:nvPr/>
        </p:nvSpPr>
        <p:spPr>
          <a:xfrm>
            <a:off x="2994378"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Home</a:t>
            </a:r>
          </a:p>
        </p:txBody>
      </p:sp>
      <p:sp>
        <p:nvSpPr>
          <p:cNvPr id="22" name="Rectangle 21">
            <a:hlinkClick r:id="rId8" action="ppaction://hlinksldjump"/>
            <a:extLst>
              <a:ext uri="{FF2B5EF4-FFF2-40B4-BE49-F238E27FC236}">
                <a16:creationId xmlns:a16="http://schemas.microsoft.com/office/drawing/2014/main" id="{F57196E3-79C4-607E-ECE4-82D8E465B509}"/>
              </a:ext>
            </a:extLst>
          </p:cNvPr>
          <p:cNvSpPr/>
          <p:nvPr/>
        </p:nvSpPr>
        <p:spPr>
          <a:xfrm>
            <a:off x="6676368"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23" name="Rectangle 22">
            <a:hlinkClick r:id="rId9" action="ppaction://hlinksldjump"/>
            <a:extLst>
              <a:ext uri="{FF2B5EF4-FFF2-40B4-BE49-F238E27FC236}">
                <a16:creationId xmlns:a16="http://schemas.microsoft.com/office/drawing/2014/main" id="{C0EC5402-2B09-EA97-5D21-15E78808094F}"/>
              </a:ext>
            </a:extLst>
          </p:cNvPr>
          <p:cNvSpPr/>
          <p:nvPr/>
        </p:nvSpPr>
        <p:spPr>
          <a:xfrm>
            <a:off x="7598098" y="972673"/>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25" name="Rectangle 24">
            <a:hlinkClick r:id="rId7"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6" name="Rectangle 25">
            <a:hlinkClick r:id="rId6"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27" name="Rectangle 26">
            <a:hlinkClick r:id="rId5"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28" name="Rectangle 27">
            <a:hlinkClick r:id="rId4"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31" name="Rectangle 30">
            <a:hlinkClick r:id="rId8"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32" name="Rectangle 31">
            <a:hlinkClick r:id="rId9"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4277732" y="6773474"/>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E1AC08-181E-F08C-708F-6EBFEE9734EC}"/>
              </a:ext>
            </a:extLst>
          </p:cNvPr>
          <p:cNvGrpSpPr/>
          <p:nvPr/>
        </p:nvGrpSpPr>
        <p:grpSpPr>
          <a:xfrm>
            <a:off x="10571618" y="981009"/>
            <a:ext cx="1508746" cy="269930"/>
            <a:chOff x="7722974" y="185197"/>
            <a:chExt cx="3275108" cy="707425"/>
          </a:xfrm>
        </p:grpSpPr>
        <p:sp>
          <p:nvSpPr>
            <p:cNvPr id="44" name="Rectangle: Rounded Corners 43">
              <a:extLst>
                <a:ext uri="{FF2B5EF4-FFF2-40B4-BE49-F238E27FC236}">
                  <a16:creationId xmlns:a16="http://schemas.microsoft.com/office/drawing/2014/main" id="{83B3B525-4F4B-0F9C-D747-270B31DC49A1}"/>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43" name="Group 42">
              <a:extLst>
                <a:ext uri="{FF2B5EF4-FFF2-40B4-BE49-F238E27FC236}">
                  <a16:creationId xmlns:a16="http://schemas.microsoft.com/office/drawing/2014/main" id="{6D75A25D-927F-A991-3B41-ABB085528651}"/>
                </a:ext>
              </a:extLst>
            </p:cNvPr>
            <p:cNvGrpSpPr/>
            <p:nvPr/>
          </p:nvGrpSpPr>
          <p:grpSpPr>
            <a:xfrm>
              <a:off x="10434910" y="194294"/>
              <a:ext cx="563167" cy="698328"/>
              <a:chOff x="8560579" y="978161"/>
              <a:chExt cx="341702" cy="367966"/>
            </a:xfrm>
            <a:solidFill>
              <a:srgbClr val="676767"/>
            </a:solidFill>
          </p:grpSpPr>
          <p:sp>
            <p:nvSpPr>
              <p:cNvPr id="42" name="Flowchart: Connector 41">
                <a:extLst>
                  <a:ext uri="{FF2B5EF4-FFF2-40B4-BE49-F238E27FC236}">
                    <a16:creationId xmlns:a16="http://schemas.microsoft.com/office/drawing/2014/main" id="{7FB8B994-AB42-82D7-CA20-C0192AA511DE}"/>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Magnifying glass outline">
                <a:extLst>
                  <a:ext uri="{FF2B5EF4-FFF2-40B4-BE49-F238E27FC236}">
                    <a16:creationId xmlns:a16="http://schemas.microsoft.com/office/drawing/2014/main" id="{76BCE581-14A1-3392-C614-629E97F336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4081" y="1042399"/>
                <a:ext cx="234696" cy="234696"/>
              </a:xfrm>
              <a:prstGeom prst="rect">
                <a:avLst/>
              </a:prstGeom>
            </p:spPr>
          </p:pic>
        </p:grpSp>
      </p:grpSp>
      <p:sp>
        <p:nvSpPr>
          <p:cNvPr id="4" name="TextBox 3">
            <a:extLst>
              <a:ext uri="{FF2B5EF4-FFF2-40B4-BE49-F238E27FC236}">
                <a16:creationId xmlns:a16="http://schemas.microsoft.com/office/drawing/2014/main" id="{28FFBE43-4209-7325-F817-56D48ABD11CC}"/>
              </a:ext>
            </a:extLst>
          </p:cNvPr>
          <p:cNvSpPr txBox="1"/>
          <p:nvPr/>
        </p:nvSpPr>
        <p:spPr>
          <a:xfrm>
            <a:off x="1" y="2712485"/>
            <a:ext cx="12191999" cy="553998"/>
          </a:xfrm>
          <a:prstGeom prst="rect">
            <a:avLst/>
          </a:prstGeom>
          <a:solidFill>
            <a:srgbClr val="BDBDBD"/>
          </a:solidFill>
        </p:spPr>
        <p:txBody>
          <a:bodyPr wrap="square" rtlCol="0">
            <a:spAutoFit/>
          </a:bodyPr>
          <a:lstStyle/>
          <a:p>
            <a:pPr marL="0" marR="0">
              <a:spcBef>
                <a:spcPts val="0"/>
              </a:spcBef>
              <a:spcAft>
                <a:spcPts val="0"/>
              </a:spcAft>
            </a:pPr>
            <a:r>
              <a:rPr lang="en-US" sz="1000" dirty="0">
                <a:solidFill>
                  <a:srgbClr val="000000"/>
                </a:solidFill>
                <a:effectLst/>
                <a:latin typeface="Verdana" panose="020B0604030504040204" pitchFamily="34" charset="0"/>
                <a:ea typeface="Times New Roman" panose="02020603050405020304" pitchFamily="18" charset="0"/>
              </a:rPr>
              <a:t>Cats were first domesticated around 7500 BCE in the western Asia region and are currently the second most popular domestic pet in the United States. While there are over 60 unique documented cat breeds, care and diet can differ between breeds. However, some diets and practices are generally recommended for the well-being of your fluffy family member regardless of breed.</a:t>
            </a:r>
            <a:endParaRPr lang="en-US" sz="1000" b="1"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7B266B8B-101D-C984-2B25-C0AEAF6F5DA8}"/>
              </a:ext>
            </a:extLst>
          </p:cNvPr>
          <p:cNvSpPr txBox="1"/>
          <p:nvPr/>
        </p:nvSpPr>
        <p:spPr>
          <a:xfrm>
            <a:off x="-1306" y="3466570"/>
            <a:ext cx="5991367" cy="1219116"/>
          </a:xfrm>
          <a:prstGeom prst="rect">
            <a:avLst/>
          </a:prstGeom>
          <a:solidFill>
            <a:schemeClr val="bg1"/>
          </a:solid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Zero to Four Weeks</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endParaRPr lang="en-US" sz="8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too many other siblings are competing for mom's milk</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gastrointestinal disease</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environmental conditions such as extreme heat or cold, or unsanitary conditions</a:t>
            </a:r>
            <a:endParaRPr lang="en-US" sz="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191BC23-9E6E-2A55-C674-2FB0B43CC548}"/>
              </a:ext>
            </a:extLst>
          </p:cNvPr>
          <p:cNvSpPr txBox="1"/>
          <p:nvPr/>
        </p:nvSpPr>
        <p:spPr>
          <a:xfrm>
            <a:off x="6017604" y="3474631"/>
            <a:ext cx="6174395" cy="1200329"/>
          </a:xfrm>
          <a:prstGeom prst="rect">
            <a:avLst/>
          </a:prstGeom>
          <a:solidFill>
            <a:srgbClr val="6699CC"/>
          </a:solid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Four Weeks to One Year</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Kittens can start being introduced to soft wet kitten food typically around three to four weeks after birth. According to the </a:t>
            </a:r>
            <a:r>
              <a:rPr lang="en-US" sz="800" u="sng" dirty="0">
                <a:solidFill>
                  <a:srgbClr val="0563C1"/>
                </a:solidFill>
                <a:effectLst/>
                <a:latin typeface="Verdana" panose="020B0604030504040204" pitchFamily="34" charset="0"/>
                <a:ea typeface="Times New Roman" panose="02020603050405020304" pitchFamily="18" charset="0"/>
                <a:hlinkClick r:id="rId12"/>
              </a:rPr>
              <a:t>ASPCA</a:t>
            </a:r>
            <a:r>
              <a:rPr lang="en-US" sz="800" dirty="0">
                <a:solidFill>
                  <a:srgbClr val="000000"/>
                </a:solidFill>
                <a:effectLst/>
                <a:latin typeface="Verdana" panose="020B0604030504040204" pitchFamily="34" charset="0"/>
                <a:ea typeface="Times New Roman" panose="02020603050405020304" pitchFamily="18" charset="0"/>
              </a:rPr>
              <a:t>,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p>
          <a:p>
            <a:pPr marL="0" marR="0">
              <a:spcBef>
                <a:spcPts val="0"/>
              </a:spcBef>
              <a:spcAft>
                <a:spcPts val="0"/>
              </a:spcAft>
            </a:pPr>
            <a:endParaRPr lang="en-US" sz="800" dirty="0">
              <a:solidFill>
                <a:srgbClr val="000000"/>
              </a:solidFill>
              <a:latin typeface="Verdana" panose="020B0604030504040204" pitchFamily="34" charset="0"/>
              <a:ea typeface="Times New Roman" panose="02020603050405020304" pitchFamily="18" charset="0"/>
            </a:endParaRPr>
          </a:p>
          <a:p>
            <a:pPr marL="0" marR="0">
              <a:spcBef>
                <a:spcPts val="0"/>
              </a:spcBef>
              <a:spcAft>
                <a:spcPts val="0"/>
              </a:spcAft>
            </a:pPr>
            <a:endParaRPr lang="en-US" sz="800" dirty="0">
              <a:solidFill>
                <a:srgbClr val="000000"/>
              </a:solidFill>
              <a:effectLst/>
              <a:latin typeface="Verdana" panose="020B0604030504040204" pitchFamily="34" charset="0"/>
              <a:ea typeface="Times New Roman" panose="02020603050405020304" pitchFamily="18" charset="0"/>
            </a:endParaRPr>
          </a:p>
        </p:txBody>
      </p:sp>
      <p:sp>
        <p:nvSpPr>
          <p:cNvPr id="16" name="TextBox 15">
            <a:extLst>
              <a:ext uri="{FF2B5EF4-FFF2-40B4-BE49-F238E27FC236}">
                <a16:creationId xmlns:a16="http://schemas.microsoft.com/office/drawing/2014/main" id="{71DAEA97-4ECD-1580-F5FB-DCAE62A80AEC}"/>
              </a:ext>
            </a:extLst>
          </p:cNvPr>
          <p:cNvSpPr txBox="1"/>
          <p:nvPr/>
        </p:nvSpPr>
        <p:spPr>
          <a:xfrm>
            <a:off x="-3975" y="5228957"/>
            <a:ext cx="5991366" cy="707886"/>
          </a:xfrm>
          <a:prstGeom prst="rect">
            <a:avLst/>
          </a:prstGeom>
          <a:solidFill>
            <a:srgbClr val="6699CC"/>
          </a:solid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One Year to Seven Years</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This age is when kittens reach the </a:t>
            </a:r>
            <a:r>
              <a:rPr lang="en-US" sz="800" i="1" dirty="0">
                <a:solidFill>
                  <a:srgbClr val="000000"/>
                </a:solidFill>
                <a:effectLst/>
                <a:latin typeface="Verdana" panose="020B0604030504040204" pitchFamily="34" charset="0"/>
                <a:ea typeface="Times New Roman" panose="02020603050405020304" pitchFamily="18" charset="0"/>
              </a:rPr>
              <a:t>cat</a:t>
            </a:r>
            <a:r>
              <a:rPr lang="en-US" sz="800" dirty="0">
                <a:solidFill>
                  <a:srgbClr val="000000"/>
                </a:solidFill>
                <a:effectLst/>
                <a:latin typeface="Verdana" panose="020B0604030504040204" pitchFamily="34" charset="0"/>
                <a:ea typeface="Times New Roman" panose="02020603050405020304" pitchFamily="18" charset="0"/>
              </a:rPr>
              <a:t> stage and do not need as many nutrients. At this age, their level of activity decreases, and so does their metabolism. It is </a:t>
            </a:r>
            <a:r>
              <a:rPr lang="en-US" sz="800" b="1" dirty="0">
                <a:solidFill>
                  <a:srgbClr val="000000"/>
                </a:solidFill>
                <a:effectLst/>
                <a:latin typeface="Verdana" panose="020B0604030504040204" pitchFamily="34" charset="0"/>
                <a:ea typeface="Times New Roman" panose="02020603050405020304" pitchFamily="18" charset="0"/>
              </a:rPr>
              <a:t>not</a:t>
            </a:r>
            <a:r>
              <a:rPr lang="en-US" sz="800" dirty="0">
                <a:solidFill>
                  <a:srgbClr val="000000"/>
                </a:solidFill>
                <a:effectLst/>
                <a:latin typeface="Verdana" panose="020B0604030504040204" pitchFamily="34" charset="0"/>
                <a:ea typeface="Times New Roman" panose="02020603050405020304" pitchFamily="18" charset="0"/>
              </a:rPr>
              <a:t> recommended to leave food out for the cats all day. Instead, provide food a couple times a day so they eat meals rather than snacking throughout the day. This practice reduces the risk of obesity and other weight-related feline ailments.</a:t>
            </a:r>
            <a:endParaRPr lang="en-US" sz="800" dirty="0">
              <a:effectLst/>
              <a:latin typeface="Times New Roman" panose="02020603050405020304" pitchFamily="18" charset="0"/>
              <a:ea typeface="Times New Roman" panose="02020603050405020304" pitchFamily="18" charset="0"/>
            </a:endParaRPr>
          </a:p>
        </p:txBody>
      </p:sp>
      <p:sp>
        <p:nvSpPr>
          <p:cNvPr id="20" name="TextBox 19">
            <a:extLst>
              <a:ext uri="{FF2B5EF4-FFF2-40B4-BE49-F238E27FC236}">
                <a16:creationId xmlns:a16="http://schemas.microsoft.com/office/drawing/2014/main" id="{B32FAF35-D1D9-E1BF-5695-D78010A4888B}"/>
              </a:ext>
            </a:extLst>
          </p:cNvPr>
          <p:cNvSpPr txBox="1"/>
          <p:nvPr/>
        </p:nvSpPr>
        <p:spPr>
          <a:xfrm>
            <a:off x="6019269" y="5227189"/>
            <a:ext cx="6048014" cy="707886"/>
          </a:xfrm>
          <a:prstGeom prst="rect">
            <a:avLst/>
          </a:prstGeom>
          <a:no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Seven Years and More</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Much like many living organisms, the body begins to deteriorate and experience a lot of changes. Cats at this age should eat less fats and calories and more quality proteins. This means when you are purchasing packaged foods for your cat, look for food that states a particular protein (such as "salmon") and </a:t>
            </a:r>
            <a:r>
              <a:rPr lang="en-US" sz="800" b="1" dirty="0">
                <a:solidFill>
                  <a:srgbClr val="000000"/>
                </a:solidFill>
                <a:effectLst/>
                <a:latin typeface="Verdana" panose="020B0604030504040204" pitchFamily="34" charset="0"/>
                <a:ea typeface="Times New Roman" panose="02020603050405020304" pitchFamily="18" charset="0"/>
              </a:rPr>
              <a:t>not</a:t>
            </a:r>
            <a:r>
              <a:rPr lang="en-US" sz="800" dirty="0">
                <a:solidFill>
                  <a:srgbClr val="000000"/>
                </a:solidFill>
                <a:effectLst/>
                <a:latin typeface="Verdana" panose="020B0604030504040204" pitchFamily="34" charset="0"/>
                <a:ea typeface="Times New Roman" panose="02020603050405020304" pitchFamily="18" charset="0"/>
              </a:rPr>
              <a:t> just a category (such as fish). This usually means they are byproducts, or combinations, of lesser quality proteins.</a:t>
            </a:r>
            <a:endParaRPr lang="en-US" sz="800" dirty="0">
              <a:effectLst/>
              <a:latin typeface="Times New Roman" panose="02020603050405020304" pitchFamily="18" charset="0"/>
              <a:ea typeface="Times New Roman" panose="02020603050405020304" pitchFamily="18" charset="0"/>
            </a:endParaRPr>
          </a:p>
        </p:txBody>
      </p:sp>
      <p:pic>
        <p:nvPicPr>
          <p:cNvPr id="21" name="Picture 20">
            <a:extLst>
              <a:ext uri="{FF2B5EF4-FFF2-40B4-BE49-F238E27FC236}">
                <a16:creationId xmlns:a16="http://schemas.microsoft.com/office/drawing/2014/main" id="{DAC0126F-7F7A-3C35-28D7-51915EF77201}"/>
              </a:ext>
            </a:extLst>
          </p:cNvPr>
          <p:cNvPicPr>
            <a:picLocks noChangeAspect="1"/>
          </p:cNvPicPr>
          <p:nvPr/>
        </p:nvPicPr>
        <p:blipFill>
          <a:blip r:embed="rId13"/>
          <a:stretch>
            <a:fillRect/>
          </a:stretch>
        </p:blipFill>
        <p:spPr>
          <a:xfrm>
            <a:off x="1419297" y="1391907"/>
            <a:ext cx="1637802" cy="1227259"/>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3E577A9F-F6C8-E2C5-B01B-6C6738183E82}"/>
              </a:ext>
            </a:extLst>
          </p:cNvPr>
          <p:cNvPicPr>
            <a:picLocks noChangeAspect="1"/>
          </p:cNvPicPr>
          <p:nvPr/>
        </p:nvPicPr>
        <p:blipFill>
          <a:blip r:embed="rId14"/>
          <a:stretch>
            <a:fillRect/>
          </a:stretch>
        </p:blipFill>
        <p:spPr>
          <a:xfrm>
            <a:off x="3297811" y="1391907"/>
            <a:ext cx="1637802" cy="1227259"/>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C9D43DC3-4376-1016-D820-87BF6739D281}"/>
              </a:ext>
            </a:extLst>
          </p:cNvPr>
          <p:cNvPicPr>
            <a:picLocks noChangeAspect="1"/>
          </p:cNvPicPr>
          <p:nvPr/>
        </p:nvPicPr>
        <p:blipFill>
          <a:blip r:embed="rId15"/>
          <a:stretch>
            <a:fillRect/>
          </a:stretch>
        </p:blipFill>
        <p:spPr>
          <a:xfrm>
            <a:off x="5176325" y="1390777"/>
            <a:ext cx="1827752" cy="1218501"/>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48D07635-A98D-3880-4E07-2F37B89505D4}"/>
              </a:ext>
            </a:extLst>
          </p:cNvPr>
          <p:cNvPicPr>
            <a:picLocks noChangeAspect="1"/>
          </p:cNvPicPr>
          <p:nvPr/>
        </p:nvPicPr>
        <p:blipFill>
          <a:blip r:embed="rId16"/>
          <a:stretch>
            <a:fillRect/>
          </a:stretch>
        </p:blipFill>
        <p:spPr>
          <a:xfrm>
            <a:off x="7244789" y="1390704"/>
            <a:ext cx="1637802" cy="1227259"/>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E3E9F617-CF95-FF96-4F32-FC98F339792C}"/>
              </a:ext>
            </a:extLst>
          </p:cNvPr>
          <p:cNvPicPr>
            <a:picLocks noChangeAspect="1"/>
          </p:cNvPicPr>
          <p:nvPr/>
        </p:nvPicPr>
        <p:blipFill>
          <a:blip r:embed="rId17"/>
          <a:stretch>
            <a:fillRect/>
          </a:stretch>
        </p:blipFill>
        <p:spPr>
          <a:xfrm>
            <a:off x="9123302" y="1390704"/>
            <a:ext cx="1832215" cy="12214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24140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CD8F18C-A641-16BE-AA6E-8777A5B85FD4}"/>
              </a:ext>
            </a:extLst>
          </p:cNvPr>
          <p:cNvSpPr/>
          <p:nvPr/>
        </p:nvSpPr>
        <p:spPr>
          <a:xfrm>
            <a:off x="0" y="910683"/>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2"/>
          <a:stretch>
            <a:fillRect/>
          </a:stretch>
        </p:blipFill>
        <p:spPr>
          <a:xfrm>
            <a:off x="4975102" y="13577"/>
            <a:ext cx="2280310" cy="890494"/>
          </a:xfrm>
          <a:prstGeom prst="rect">
            <a:avLst/>
          </a:prstGeom>
        </p:spPr>
      </p:pic>
      <p:pic>
        <p:nvPicPr>
          <p:cNvPr id="7" name="Picture 6">
            <a:extLst>
              <a:ext uri="{FF2B5EF4-FFF2-40B4-BE49-F238E27FC236}">
                <a16:creationId xmlns:a16="http://schemas.microsoft.com/office/drawing/2014/main" id="{11451B98-8290-2C6E-0E46-16CF9CB331FB}"/>
              </a:ext>
            </a:extLst>
          </p:cNvPr>
          <p:cNvPicPr>
            <a:picLocks noChangeAspect="1"/>
          </p:cNvPicPr>
          <p:nvPr/>
        </p:nvPicPr>
        <p:blipFill>
          <a:blip r:embed="rId3"/>
          <a:stretch>
            <a:fillRect/>
          </a:stretch>
        </p:blipFill>
        <p:spPr>
          <a:xfrm>
            <a:off x="66860" y="910682"/>
            <a:ext cx="404799" cy="395491"/>
          </a:xfrm>
          <a:prstGeom prst="rect">
            <a:avLst/>
          </a:prstGeom>
        </p:spPr>
      </p:pic>
      <p:sp>
        <p:nvSpPr>
          <p:cNvPr id="11" name="Rectangle 10">
            <a:hlinkClick r:id="rId4" action="ppaction://hlinksldjump"/>
            <a:extLst>
              <a:ext uri="{FF2B5EF4-FFF2-40B4-BE49-F238E27FC236}">
                <a16:creationId xmlns:a16="http://schemas.microsoft.com/office/drawing/2014/main" id="{7FCF7889-CD30-FA56-070B-7461F48591BD}"/>
              </a:ext>
            </a:extLst>
          </p:cNvPr>
          <p:cNvSpPr/>
          <p:nvPr/>
        </p:nvSpPr>
        <p:spPr>
          <a:xfrm>
            <a:off x="5755716"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17" name="Rectangle 16">
            <a:hlinkClick r:id="rId5" action="ppaction://hlinksldjump"/>
            <a:extLst>
              <a:ext uri="{FF2B5EF4-FFF2-40B4-BE49-F238E27FC236}">
                <a16:creationId xmlns:a16="http://schemas.microsoft.com/office/drawing/2014/main" id="{BC1B804F-2AB5-2EE6-9AC3-F086FEF80F5F}"/>
              </a:ext>
            </a:extLst>
          </p:cNvPr>
          <p:cNvSpPr/>
          <p:nvPr/>
        </p:nvSpPr>
        <p:spPr>
          <a:xfrm>
            <a:off x="4835682"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Dogs</a:t>
            </a:r>
          </a:p>
        </p:txBody>
      </p:sp>
      <p:sp>
        <p:nvSpPr>
          <p:cNvPr id="18" name="Rectangle 17">
            <a:hlinkClick r:id="rId6" action="ppaction://hlinksldjump"/>
            <a:extLst>
              <a:ext uri="{FF2B5EF4-FFF2-40B4-BE49-F238E27FC236}">
                <a16:creationId xmlns:a16="http://schemas.microsoft.com/office/drawing/2014/main" id="{CFBA5BDE-2233-C7B1-C74B-6E6202664C42}"/>
              </a:ext>
            </a:extLst>
          </p:cNvPr>
          <p:cNvSpPr/>
          <p:nvPr/>
        </p:nvSpPr>
        <p:spPr>
          <a:xfrm>
            <a:off x="3915030"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Cats</a:t>
            </a:r>
          </a:p>
        </p:txBody>
      </p:sp>
      <p:sp>
        <p:nvSpPr>
          <p:cNvPr id="19" name="Rectangle 18">
            <a:hlinkClick r:id="rId7" action="ppaction://hlinksldjump"/>
            <a:extLst>
              <a:ext uri="{FF2B5EF4-FFF2-40B4-BE49-F238E27FC236}">
                <a16:creationId xmlns:a16="http://schemas.microsoft.com/office/drawing/2014/main" id="{AF105C64-1D9B-7F15-3F8E-ED991B6832B3}"/>
              </a:ext>
            </a:extLst>
          </p:cNvPr>
          <p:cNvSpPr/>
          <p:nvPr/>
        </p:nvSpPr>
        <p:spPr>
          <a:xfrm>
            <a:off x="2994378"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Home</a:t>
            </a:r>
          </a:p>
        </p:txBody>
      </p:sp>
      <p:sp>
        <p:nvSpPr>
          <p:cNvPr id="22" name="Rectangle 21">
            <a:hlinkClick r:id="rId8" action="ppaction://hlinksldjump"/>
            <a:extLst>
              <a:ext uri="{FF2B5EF4-FFF2-40B4-BE49-F238E27FC236}">
                <a16:creationId xmlns:a16="http://schemas.microsoft.com/office/drawing/2014/main" id="{F57196E3-79C4-607E-ECE4-82D8E465B509}"/>
              </a:ext>
            </a:extLst>
          </p:cNvPr>
          <p:cNvSpPr/>
          <p:nvPr/>
        </p:nvSpPr>
        <p:spPr>
          <a:xfrm>
            <a:off x="6676368"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23" name="Rectangle 22">
            <a:hlinkClick r:id="rId9" action="ppaction://hlinksldjump"/>
            <a:extLst>
              <a:ext uri="{FF2B5EF4-FFF2-40B4-BE49-F238E27FC236}">
                <a16:creationId xmlns:a16="http://schemas.microsoft.com/office/drawing/2014/main" id="{C0EC5402-2B09-EA97-5D21-15E78808094F}"/>
              </a:ext>
            </a:extLst>
          </p:cNvPr>
          <p:cNvSpPr/>
          <p:nvPr/>
        </p:nvSpPr>
        <p:spPr>
          <a:xfrm>
            <a:off x="7598098" y="972673"/>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25" name="Rectangle 24">
            <a:hlinkClick r:id="rId7"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6" name="Rectangle 25">
            <a:hlinkClick r:id="rId6"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27" name="Rectangle 26">
            <a:hlinkClick r:id="rId5"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28" name="Rectangle 27">
            <a:hlinkClick r:id="rId4"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31" name="Rectangle 30">
            <a:hlinkClick r:id="rId8"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32" name="Rectangle 31">
            <a:hlinkClick r:id="rId9"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5418776" y="6780384"/>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E1AC08-181E-F08C-708F-6EBFEE9734EC}"/>
              </a:ext>
            </a:extLst>
          </p:cNvPr>
          <p:cNvGrpSpPr/>
          <p:nvPr/>
        </p:nvGrpSpPr>
        <p:grpSpPr>
          <a:xfrm>
            <a:off x="10571618" y="981009"/>
            <a:ext cx="1508746" cy="269930"/>
            <a:chOff x="7722974" y="185197"/>
            <a:chExt cx="3275108" cy="707425"/>
          </a:xfrm>
        </p:grpSpPr>
        <p:sp>
          <p:nvSpPr>
            <p:cNvPr id="44" name="Rectangle: Rounded Corners 43">
              <a:extLst>
                <a:ext uri="{FF2B5EF4-FFF2-40B4-BE49-F238E27FC236}">
                  <a16:creationId xmlns:a16="http://schemas.microsoft.com/office/drawing/2014/main" id="{83B3B525-4F4B-0F9C-D747-270B31DC49A1}"/>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43" name="Group 42">
              <a:extLst>
                <a:ext uri="{FF2B5EF4-FFF2-40B4-BE49-F238E27FC236}">
                  <a16:creationId xmlns:a16="http://schemas.microsoft.com/office/drawing/2014/main" id="{6D75A25D-927F-A991-3B41-ABB085528651}"/>
                </a:ext>
              </a:extLst>
            </p:cNvPr>
            <p:cNvGrpSpPr/>
            <p:nvPr/>
          </p:nvGrpSpPr>
          <p:grpSpPr>
            <a:xfrm>
              <a:off x="10434910" y="194294"/>
              <a:ext cx="563167" cy="698328"/>
              <a:chOff x="8560579" y="978161"/>
              <a:chExt cx="341702" cy="367966"/>
            </a:xfrm>
            <a:solidFill>
              <a:srgbClr val="676767"/>
            </a:solidFill>
          </p:grpSpPr>
          <p:sp>
            <p:nvSpPr>
              <p:cNvPr id="42" name="Flowchart: Connector 41">
                <a:extLst>
                  <a:ext uri="{FF2B5EF4-FFF2-40B4-BE49-F238E27FC236}">
                    <a16:creationId xmlns:a16="http://schemas.microsoft.com/office/drawing/2014/main" id="{7FB8B994-AB42-82D7-CA20-C0192AA511DE}"/>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Magnifying glass outline">
                <a:extLst>
                  <a:ext uri="{FF2B5EF4-FFF2-40B4-BE49-F238E27FC236}">
                    <a16:creationId xmlns:a16="http://schemas.microsoft.com/office/drawing/2014/main" id="{76BCE581-14A1-3392-C614-629E97F336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4081" y="1042399"/>
                <a:ext cx="234696" cy="234696"/>
              </a:xfrm>
              <a:prstGeom prst="rect">
                <a:avLst/>
              </a:prstGeom>
            </p:spPr>
          </p:pic>
        </p:grpSp>
      </p:grpSp>
      <p:sp>
        <p:nvSpPr>
          <p:cNvPr id="2" name="TextBox 1">
            <a:extLst>
              <a:ext uri="{FF2B5EF4-FFF2-40B4-BE49-F238E27FC236}">
                <a16:creationId xmlns:a16="http://schemas.microsoft.com/office/drawing/2014/main" id="{B8172349-7AB5-448B-2D5B-9D707960CFF1}"/>
              </a:ext>
            </a:extLst>
          </p:cNvPr>
          <p:cNvSpPr txBox="1"/>
          <p:nvPr/>
        </p:nvSpPr>
        <p:spPr>
          <a:xfrm>
            <a:off x="1526" y="2618215"/>
            <a:ext cx="12190474" cy="707886"/>
          </a:xfrm>
          <a:prstGeom prst="rect">
            <a:avLst/>
          </a:prstGeom>
          <a:solidFill>
            <a:srgbClr val="BDBDBD"/>
          </a:solidFill>
        </p:spPr>
        <p:txBody>
          <a:bodyPr wrap="square" rtlCol="0">
            <a:spAutoFit/>
          </a:bodyPr>
          <a:lstStyle/>
          <a:p>
            <a:pPr marL="0" marR="0">
              <a:spcBef>
                <a:spcPts val="0"/>
              </a:spcBef>
              <a:spcAft>
                <a:spcPts val="0"/>
              </a:spcAft>
            </a:pPr>
            <a:r>
              <a:rPr lang="en-US" sz="1000" dirty="0">
                <a:solidFill>
                  <a:srgbClr val="000000"/>
                </a:solidFill>
                <a:effectLst/>
                <a:latin typeface="Verdana" panose="020B0604030504040204" pitchFamily="34" charset="0"/>
                <a:ea typeface="Times New Roman" panose="02020603050405020304" pitchFamily="18" charset="0"/>
              </a:rPr>
              <a:t>The domestic dog is an extremely social animal and offers a diverse variety of choices as there are well over 300 breeds recognized by the World Canine Organization. Adopting a dog offers mutual benefits between dog and owner. Many studies cite the social benefits of having a companion as well as the reduced feelings of loneliness from adopting a dog. Studies even show medical indicators such as </a:t>
            </a:r>
            <a:r>
              <a:rPr lang="en-US" sz="1000" u="sng" dirty="0">
                <a:solidFill>
                  <a:srgbClr val="0563C1"/>
                </a:solidFill>
                <a:effectLst/>
                <a:latin typeface="Verdana" panose="020B0604030504040204" pitchFamily="34" charset="0"/>
                <a:ea typeface="Times New Roman" panose="02020603050405020304" pitchFamily="18" charset="0"/>
                <a:hlinkClick r:id="rId12" tooltip="Dog Ownership and Survival"/>
              </a:rPr>
              <a:t>reduced blood pressure and improved lipid profiles</a:t>
            </a:r>
            <a:r>
              <a:rPr lang="en-US" sz="1000" dirty="0">
                <a:solidFill>
                  <a:srgbClr val="000000"/>
                </a:solidFill>
                <a:effectLst/>
                <a:latin typeface="Verdana" panose="020B0604030504040204" pitchFamily="34" charset="0"/>
                <a:ea typeface="Times New Roman" panose="02020603050405020304" pitchFamily="18" charset="0"/>
              </a:rPr>
              <a:t>. If you have a dog, it is important to make sure that you care for your dog; be mindful of what you feed your dog and provide enough opportunities for exercise. In this page, you will find more information about how to care for your pets throughout the various stages of their lives.</a:t>
            </a:r>
            <a:endParaRPr lang="en-US" sz="10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A0D43F4F-6DA4-A1C7-1212-5ADB4B03359D}"/>
              </a:ext>
            </a:extLst>
          </p:cNvPr>
          <p:cNvSpPr txBox="1"/>
          <p:nvPr/>
        </p:nvSpPr>
        <p:spPr>
          <a:xfrm>
            <a:off x="0" y="3487656"/>
            <a:ext cx="12192000" cy="1215717"/>
          </a:xfrm>
          <a:prstGeom prst="rect">
            <a:avLst/>
          </a:prstGeom>
          <a:solidFill>
            <a:srgbClr val="6699CC"/>
          </a:solidFill>
        </p:spPr>
        <p:txBody>
          <a:bodyPr wrap="square" rtlCol="0">
            <a:spAutoFit/>
          </a:bodyPr>
          <a:lstStyle/>
          <a:p>
            <a:pPr marL="0" marR="0">
              <a:spcBef>
                <a:spcPts val="0"/>
              </a:spcBef>
              <a:spcAft>
                <a:spcPts val="0"/>
              </a:spcAft>
            </a:pPr>
            <a:r>
              <a:rPr lang="en-US" sz="900" b="1" dirty="0">
                <a:solidFill>
                  <a:srgbClr val="000000"/>
                </a:solidFill>
                <a:effectLst/>
                <a:latin typeface="Verdana" panose="020B0604030504040204" pitchFamily="34" charset="0"/>
                <a:ea typeface="Times New Roman" panose="02020603050405020304" pitchFamily="18" charset="0"/>
              </a:rPr>
              <a:t>Die</a:t>
            </a:r>
            <a:r>
              <a:rPr lang="en-US" sz="800" b="1" dirty="0">
                <a:solidFill>
                  <a:srgbClr val="000000"/>
                </a:solidFill>
                <a:effectLst/>
                <a:latin typeface="Verdana" panose="020B0604030504040204" pitchFamily="34" charset="0"/>
                <a:ea typeface="Times New Roman" panose="02020603050405020304" pitchFamily="18" charset="0"/>
              </a:rPr>
              <a:t>t &amp; Exercise</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Throughout dogs’ lifespans, they should generally be fed fewer meals as they mature. Puppies should be nursed the first two months, then introduced to three meals per day when they are about three to six months years old. Their food intake should be reduced to two meals per day when they are six months to one year old and finally reduced to one meal after they reach one year old. And a dog’s typical body mass is composed of somewhere between 60 and 70 percent water. The </a:t>
            </a:r>
            <a:r>
              <a:rPr lang="en-US" sz="800" u="sng" dirty="0">
                <a:solidFill>
                  <a:srgbClr val="0563C1"/>
                </a:solidFill>
                <a:effectLst/>
                <a:latin typeface="Verdana" panose="020B0604030504040204" pitchFamily="34" charset="0"/>
                <a:ea typeface="Times New Roman" panose="02020603050405020304" pitchFamily="18" charset="0"/>
                <a:hlinkClick r:id="rId13"/>
              </a:rPr>
              <a:t>ASPCA</a:t>
            </a:r>
            <a:r>
              <a:rPr lang="en-US" sz="800" dirty="0">
                <a:solidFill>
                  <a:srgbClr val="000000"/>
                </a:solidFill>
                <a:effectLst/>
                <a:latin typeface="Verdana" panose="020B0604030504040204" pitchFamily="34" charset="0"/>
                <a:ea typeface="Times New Roman" panose="02020603050405020304" pitchFamily="18" charset="0"/>
              </a:rPr>
              <a:t> says just a 10 percent decrease in body water can cause illness, and a 15 percent loss can cause death, so make sure you keep your pooch hydrated!</a:t>
            </a:r>
            <a:endParaRPr lang="en-US" sz="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Much like humans, dogs need to have a healthy level of activity to keep their organs healthy, as well as sun and fresh air. The minimum recommended time for exercise varies greatly with breed and size differences, but generally a range of 30–120 minutes of exercise is recommended per day! Can you imagine exercising two hours per day? OK, I know that wouldn't bother some of you reading this. But the thought of it to me makes me cringe! And by the way, exercising your dog does not mean you are being challenged to a push-up contest. Brisk walks are OK too! You can also choose from a variety of toys to encourage physical activity; just be sure they are age appropriate and do not pose a choking hazard. Pay careful attention to toys that require supervision.</a:t>
            </a:r>
            <a:endParaRPr lang="en-US" sz="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D7AEA542-E259-50B5-A049-665C2674141B}"/>
              </a:ext>
            </a:extLst>
          </p:cNvPr>
          <p:cNvSpPr txBox="1"/>
          <p:nvPr/>
        </p:nvSpPr>
        <p:spPr>
          <a:xfrm>
            <a:off x="-2849" y="4864928"/>
            <a:ext cx="12192000" cy="830997"/>
          </a:xfrm>
          <a:prstGeom prst="rect">
            <a:avLst/>
          </a:prstGeom>
          <a:no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Grooming &amp; Handling</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Keeping your furry family member clean is important to its health. So be sure to brush frequently to reduce the amount of shedding and prevent matted and tangled fur that can prove to be extremely difficult to remove. Check for insects such as ticks and fleas, especially after visiting heavily wooded areas. Bathing is not only important to your dog’s health but can be an exercise depending on how strong willed the dog is. Rinse </a:t>
            </a:r>
            <a:r>
              <a:rPr lang="en-US" sz="800" b="1" dirty="0">
                <a:solidFill>
                  <a:srgbClr val="000000"/>
                </a:solidFill>
                <a:effectLst/>
                <a:latin typeface="Verdana" panose="020B0604030504040204" pitchFamily="34" charset="0"/>
                <a:ea typeface="Times New Roman" panose="02020603050405020304" pitchFamily="18" charset="0"/>
              </a:rPr>
              <a:t>all</a:t>
            </a:r>
            <a:r>
              <a:rPr lang="en-US" sz="800" dirty="0">
                <a:solidFill>
                  <a:srgbClr val="000000"/>
                </a:solidFill>
                <a:effectLst/>
                <a:latin typeface="Verdana" panose="020B0604030504040204" pitchFamily="34" charset="0"/>
                <a:ea typeface="Times New Roman" panose="02020603050405020304" pitchFamily="18" charset="0"/>
              </a:rPr>
              <a:t> of the soap out, as any residual soap can result in a rash. Be sure the soap is formulated for your puppy or dog, since harsh soaps can cause allergic reactions. And as always, be careful how you handle your loved one. No matter the size of your dog, you need to be cautious as you carry your canine. If you have a small dog, then cradle the pup with one hand under the chest and the forearm supporting the back half. If it is a large dog, reach under the belly with both your arms perpendicular to the dog, and use each arm to support the chest and rear as you lift.</a:t>
            </a:r>
            <a:endParaRPr lang="en-US" sz="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3AD7280-4ED0-9DC4-4C5A-A6588A8C3F80}"/>
              </a:ext>
            </a:extLst>
          </p:cNvPr>
          <p:cNvSpPr txBox="1"/>
          <p:nvPr/>
        </p:nvSpPr>
        <p:spPr>
          <a:xfrm>
            <a:off x="-2849" y="5856319"/>
            <a:ext cx="12193526" cy="461665"/>
          </a:xfrm>
          <a:prstGeom prst="rect">
            <a:avLst/>
          </a:prstGeom>
          <a:solidFill>
            <a:srgbClr val="6699CC"/>
          </a:solidFill>
        </p:spPr>
        <p:txBody>
          <a:bodyPr wrap="square" rtlCol="0">
            <a:spAutoFit/>
          </a:bodyPr>
          <a:lstStyle/>
          <a:p>
            <a:pPr marL="0" marR="0">
              <a:spcBef>
                <a:spcPts val="0"/>
              </a:spcBef>
              <a:spcAft>
                <a:spcPts val="0"/>
              </a:spcAft>
            </a:pPr>
            <a:r>
              <a:rPr lang="en-US" sz="800" b="1" dirty="0">
                <a:solidFill>
                  <a:srgbClr val="000000"/>
                </a:solidFill>
                <a:effectLst/>
                <a:latin typeface="Verdana" panose="020B0604030504040204" pitchFamily="34" charset="0"/>
                <a:ea typeface="Times New Roman" panose="02020603050405020304" pitchFamily="18" charset="0"/>
              </a:rPr>
              <a:t>Vaccinations &amp; Medications</a:t>
            </a:r>
            <a:endParaRPr lang="en-US" sz="8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Verdana" panose="020B0604030504040204" pitchFamily="34" charset="0"/>
                <a:ea typeface="Times New Roman" panose="02020603050405020304" pitchFamily="18" charset="0"/>
              </a:rPr>
              <a:t>You should </a:t>
            </a:r>
            <a:r>
              <a:rPr lang="en-US" sz="800" b="1" dirty="0">
                <a:solidFill>
                  <a:srgbClr val="000000"/>
                </a:solidFill>
                <a:effectLst/>
                <a:latin typeface="Verdana" panose="020B0604030504040204" pitchFamily="34" charset="0"/>
                <a:ea typeface="Times New Roman" panose="02020603050405020304" pitchFamily="18" charset="0"/>
              </a:rPr>
              <a:t>always</a:t>
            </a:r>
            <a:r>
              <a:rPr lang="en-US" sz="800" dirty="0">
                <a:solidFill>
                  <a:srgbClr val="000000"/>
                </a:solidFill>
                <a:effectLst/>
                <a:latin typeface="Verdana" panose="020B0604030504040204" pitchFamily="34" charset="0"/>
                <a:ea typeface="Times New Roman" panose="02020603050405020304" pitchFamily="18" charset="0"/>
              </a:rPr>
              <a:t> consult with your veterinarian, but there is a core set of vaccines that are typically recommended. Vaccines that reduce the exposure risk to things such as hepatitis, rabies, and parvovirus. Others may be determined by your vet depending on the environment in which the dog resides. Some of these include </a:t>
            </a:r>
            <a:r>
              <a:rPr lang="en-US" sz="800" u="sng" dirty="0">
                <a:solidFill>
                  <a:srgbClr val="0563C1"/>
                </a:solidFill>
                <a:effectLst/>
                <a:latin typeface="Verdana" panose="020B0604030504040204" pitchFamily="34" charset="0"/>
                <a:ea typeface="Times New Roman" panose="02020603050405020304" pitchFamily="18" charset="0"/>
                <a:hlinkClick r:id="rId14"/>
              </a:rPr>
              <a:t>Bordetella </a:t>
            </a:r>
            <a:r>
              <a:rPr lang="en-US" sz="800" u="sng" dirty="0" err="1">
                <a:solidFill>
                  <a:srgbClr val="0563C1"/>
                </a:solidFill>
                <a:effectLst/>
                <a:latin typeface="Verdana" panose="020B0604030504040204" pitchFamily="34" charset="0"/>
                <a:ea typeface="Times New Roman" panose="02020603050405020304" pitchFamily="18" charset="0"/>
                <a:hlinkClick r:id="rId14"/>
              </a:rPr>
              <a:t>bronchiseptica</a:t>
            </a:r>
            <a:r>
              <a:rPr lang="en-US" sz="800" u="sng" dirty="0">
                <a:solidFill>
                  <a:srgbClr val="0563C1"/>
                </a:solidFill>
                <a:effectLst/>
                <a:latin typeface="Verdana" panose="020B0604030504040204" pitchFamily="34" charset="0"/>
                <a:ea typeface="Times New Roman" panose="02020603050405020304" pitchFamily="18" charset="0"/>
                <a:hlinkClick r:id="rId14"/>
              </a:rPr>
              <a:t>, Borrelia burgdorferi, and Leptospira bacteria</a:t>
            </a:r>
            <a:r>
              <a:rPr lang="en-US" sz="800" dirty="0">
                <a:solidFill>
                  <a:srgbClr val="000000"/>
                </a:solidFill>
                <a:effectLst/>
                <a:latin typeface="Verdana" panose="020B0604030504040204" pitchFamily="34" charset="0"/>
                <a:ea typeface="Times New Roman" panose="02020603050405020304" pitchFamily="18" charset="0"/>
              </a:rPr>
              <a:t>.</a:t>
            </a:r>
            <a:endParaRPr lang="en-US" sz="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BFCAEC89-738F-A405-AD13-3600BF94BFC0}"/>
              </a:ext>
            </a:extLst>
          </p:cNvPr>
          <p:cNvPicPr>
            <a:picLocks noChangeAspect="1"/>
          </p:cNvPicPr>
          <p:nvPr/>
        </p:nvPicPr>
        <p:blipFill>
          <a:blip r:embed="rId15"/>
          <a:stretch>
            <a:fillRect/>
          </a:stretch>
        </p:blipFill>
        <p:spPr>
          <a:xfrm>
            <a:off x="7371506" y="1364053"/>
            <a:ext cx="2094951" cy="11577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E6627935-762B-B4B2-854E-933EDBB69F1D}"/>
              </a:ext>
            </a:extLst>
          </p:cNvPr>
          <p:cNvPicPr>
            <a:picLocks noChangeAspect="1"/>
          </p:cNvPicPr>
          <p:nvPr/>
        </p:nvPicPr>
        <p:blipFill>
          <a:blip r:embed="rId16"/>
          <a:stretch>
            <a:fillRect/>
          </a:stretch>
        </p:blipFill>
        <p:spPr>
          <a:xfrm>
            <a:off x="4704461" y="1363151"/>
            <a:ext cx="2094951" cy="117493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1D7BC01-3C82-4619-97EF-0136E9E8D02D}"/>
              </a:ext>
            </a:extLst>
          </p:cNvPr>
          <p:cNvPicPr>
            <a:picLocks noChangeAspect="1"/>
          </p:cNvPicPr>
          <p:nvPr/>
        </p:nvPicPr>
        <p:blipFill>
          <a:blip r:embed="rId17"/>
          <a:stretch>
            <a:fillRect/>
          </a:stretch>
        </p:blipFill>
        <p:spPr>
          <a:xfrm>
            <a:off x="2037416" y="1363602"/>
            <a:ext cx="2094951" cy="11586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029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CD8F18C-A641-16BE-AA6E-8777A5B85FD4}"/>
              </a:ext>
            </a:extLst>
          </p:cNvPr>
          <p:cNvSpPr/>
          <p:nvPr/>
        </p:nvSpPr>
        <p:spPr>
          <a:xfrm>
            <a:off x="0" y="910683"/>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2"/>
          <a:stretch>
            <a:fillRect/>
          </a:stretch>
        </p:blipFill>
        <p:spPr>
          <a:xfrm>
            <a:off x="4975102" y="13577"/>
            <a:ext cx="2280310" cy="890494"/>
          </a:xfrm>
          <a:prstGeom prst="rect">
            <a:avLst/>
          </a:prstGeom>
        </p:spPr>
      </p:pic>
      <p:pic>
        <p:nvPicPr>
          <p:cNvPr id="7" name="Picture 6">
            <a:extLst>
              <a:ext uri="{FF2B5EF4-FFF2-40B4-BE49-F238E27FC236}">
                <a16:creationId xmlns:a16="http://schemas.microsoft.com/office/drawing/2014/main" id="{11451B98-8290-2C6E-0E46-16CF9CB331FB}"/>
              </a:ext>
            </a:extLst>
          </p:cNvPr>
          <p:cNvPicPr>
            <a:picLocks noChangeAspect="1"/>
          </p:cNvPicPr>
          <p:nvPr/>
        </p:nvPicPr>
        <p:blipFill>
          <a:blip r:embed="rId3"/>
          <a:stretch>
            <a:fillRect/>
          </a:stretch>
        </p:blipFill>
        <p:spPr>
          <a:xfrm>
            <a:off x="66860" y="910682"/>
            <a:ext cx="404799" cy="395491"/>
          </a:xfrm>
          <a:prstGeom prst="rect">
            <a:avLst/>
          </a:prstGeom>
        </p:spPr>
      </p:pic>
      <p:sp>
        <p:nvSpPr>
          <p:cNvPr id="11" name="Rectangle 10">
            <a:hlinkClick r:id="rId4" action="ppaction://hlinksldjump"/>
            <a:extLst>
              <a:ext uri="{FF2B5EF4-FFF2-40B4-BE49-F238E27FC236}">
                <a16:creationId xmlns:a16="http://schemas.microsoft.com/office/drawing/2014/main" id="{7FCF7889-CD30-FA56-070B-7461F48591BD}"/>
              </a:ext>
            </a:extLst>
          </p:cNvPr>
          <p:cNvSpPr/>
          <p:nvPr/>
        </p:nvSpPr>
        <p:spPr>
          <a:xfrm>
            <a:off x="5755716"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Birds</a:t>
            </a:r>
          </a:p>
        </p:txBody>
      </p:sp>
      <p:sp>
        <p:nvSpPr>
          <p:cNvPr id="17" name="Rectangle 16">
            <a:hlinkClick r:id="rId5" action="ppaction://hlinksldjump"/>
            <a:extLst>
              <a:ext uri="{FF2B5EF4-FFF2-40B4-BE49-F238E27FC236}">
                <a16:creationId xmlns:a16="http://schemas.microsoft.com/office/drawing/2014/main" id="{BC1B804F-2AB5-2EE6-9AC3-F086FEF80F5F}"/>
              </a:ext>
            </a:extLst>
          </p:cNvPr>
          <p:cNvSpPr/>
          <p:nvPr/>
        </p:nvSpPr>
        <p:spPr>
          <a:xfrm>
            <a:off x="4835682"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18" name="Rectangle 17">
            <a:hlinkClick r:id="rId6" action="ppaction://hlinksldjump"/>
            <a:extLst>
              <a:ext uri="{FF2B5EF4-FFF2-40B4-BE49-F238E27FC236}">
                <a16:creationId xmlns:a16="http://schemas.microsoft.com/office/drawing/2014/main" id="{CFBA5BDE-2233-C7B1-C74B-6E6202664C42}"/>
              </a:ext>
            </a:extLst>
          </p:cNvPr>
          <p:cNvSpPr/>
          <p:nvPr/>
        </p:nvSpPr>
        <p:spPr>
          <a:xfrm>
            <a:off x="3915030"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Cats</a:t>
            </a:r>
          </a:p>
        </p:txBody>
      </p:sp>
      <p:sp>
        <p:nvSpPr>
          <p:cNvPr id="19" name="Rectangle 18">
            <a:hlinkClick r:id="rId7" action="ppaction://hlinksldjump"/>
            <a:extLst>
              <a:ext uri="{FF2B5EF4-FFF2-40B4-BE49-F238E27FC236}">
                <a16:creationId xmlns:a16="http://schemas.microsoft.com/office/drawing/2014/main" id="{AF105C64-1D9B-7F15-3F8E-ED991B6832B3}"/>
              </a:ext>
            </a:extLst>
          </p:cNvPr>
          <p:cNvSpPr/>
          <p:nvPr/>
        </p:nvSpPr>
        <p:spPr>
          <a:xfrm>
            <a:off x="2994378"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Home</a:t>
            </a:r>
          </a:p>
        </p:txBody>
      </p:sp>
      <p:sp>
        <p:nvSpPr>
          <p:cNvPr id="22" name="Rectangle 21">
            <a:hlinkClick r:id="rId8" action="ppaction://hlinksldjump"/>
            <a:extLst>
              <a:ext uri="{FF2B5EF4-FFF2-40B4-BE49-F238E27FC236}">
                <a16:creationId xmlns:a16="http://schemas.microsoft.com/office/drawing/2014/main" id="{F57196E3-79C4-607E-ECE4-82D8E465B509}"/>
              </a:ext>
            </a:extLst>
          </p:cNvPr>
          <p:cNvSpPr/>
          <p:nvPr/>
        </p:nvSpPr>
        <p:spPr>
          <a:xfrm>
            <a:off x="6676368"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23" name="Rectangle 22">
            <a:hlinkClick r:id="rId9" action="ppaction://hlinksldjump"/>
            <a:extLst>
              <a:ext uri="{FF2B5EF4-FFF2-40B4-BE49-F238E27FC236}">
                <a16:creationId xmlns:a16="http://schemas.microsoft.com/office/drawing/2014/main" id="{C0EC5402-2B09-EA97-5D21-15E78808094F}"/>
              </a:ext>
            </a:extLst>
          </p:cNvPr>
          <p:cNvSpPr/>
          <p:nvPr/>
        </p:nvSpPr>
        <p:spPr>
          <a:xfrm>
            <a:off x="7598098" y="972673"/>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25" name="Rectangle 24">
            <a:hlinkClick r:id="rId7"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6" name="Rectangle 25">
            <a:hlinkClick r:id="rId6"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27" name="Rectangle 26">
            <a:hlinkClick r:id="rId5"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28" name="Rectangle 27">
            <a:hlinkClick r:id="rId4"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31" name="Rectangle 30">
            <a:hlinkClick r:id="rId8"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32" name="Rectangle 31">
            <a:hlinkClick r:id="rId9"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6552667" y="6772481"/>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E1AC08-181E-F08C-708F-6EBFEE9734EC}"/>
              </a:ext>
            </a:extLst>
          </p:cNvPr>
          <p:cNvGrpSpPr/>
          <p:nvPr/>
        </p:nvGrpSpPr>
        <p:grpSpPr>
          <a:xfrm>
            <a:off x="10571618" y="981009"/>
            <a:ext cx="1508746" cy="269930"/>
            <a:chOff x="7722974" y="185197"/>
            <a:chExt cx="3275108" cy="707425"/>
          </a:xfrm>
        </p:grpSpPr>
        <p:sp>
          <p:nvSpPr>
            <p:cNvPr id="44" name="Rectangle: Rounded Corners 43">
              <a:extLst>
                <a:ext uri="{FF2B5EF4-FFF2-40B4-BE49-F238E27FC236}">
                  <a16:creationId xmlns:a16="http://schemas.microsoft.com/office/drawing/2014/main" id="{83B3B525-4F4B-0F9C-D747-270B31DC49A1}"/>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43" name="Group 42">
              <a:extLst>
                <a:ext uri="{FF2B5EF4-FFF2-40B4-BE49-F238E27FC236}">
                  <a16:creationId xmlns:a16="http://schemas.microsoft.com/office/drawing/2014/main" id="{6D75A25D-927F-A991-3B41-ABB085528651}"/>
                </a:ext>
              </a:extLst>
            </p:cNvPr>
            <p:cNvGrpSpPr/>
            <p:nvPr/>
          </p:nvGrpSpPr>
          <p:grpSpPr>
            <a:xfrm>
              <a:off x="10434910" y="194294"/>
              <a:ext cx="563167" cy="698328"/>
              <a:chOff x="8560579" y="978161"/>
              <a:chExt cx="341702" cy="367966"/>
            </a:xfrm>
            <a:solidFill>
              <a:srgbClr val="676767"/>
            </a:solidFill>
          </p:grpSpPr>
          <p:sp>
            <p:nvSpPr>
              <p:cNvPr id="42" name="Flowchart: Connector 41">
                <a:extLst>
                  <a:ext uri="{FF2B5EF4-FFF2-40B4-BE49-F238E27FC236}">
                    <a16:creationId xmlns:a16="http://schemas.microsoft.com/office/drawing/2014/main" id="{7FB8B994-AB42-82D7-CA20-C0192AA511DE}"/>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Magnifying glass outline">
                <a:extLst>
                  <a:ext uri="{FF2B5EF4-FFF2-40B4-BE49-F238E27FC236}">
                    <a16:creationId xmlns:a16="http://schemas.microsoft.com/office/drawing/2014/main" id="{76BCE581-14A1-3392-C614-629E97F336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4081" y="1042399"/>
                <a:ext cx="234696" cy="234696"/>
              </a:xfrm>
              <a:prstGeom prst="rect">
                <a:avLst/>
              </a:prstGeom>
            </p:spPr>
          </p:pic>
        </p:grpSp>
      </p:grpSp>
      <p:pic>
        <p:nvPicPr>
          <p:cNvPr id="2" name="Picture 1">
            <a:extLst>
              <a:ext uri="{FF2B5EF4-FFF2-40B4-BE49-F238E27FC236}">
                <a16:creationId xmlns:a16="http://schemas.microsoft.com/office/drawing/2014/main" id="{30FC66B1-B551-D6F8-3FF7-D4D1BE3BBA4A}"/>
              </a:ext>
            </a:extLst>
          </p:cNvPr>
          <p:cNvPicPr>
            <a:picLocks noChangeAspect="1"/>
          </p:cNvPicPr>
          <p:nvPr/>
        </p:nvPicPr>
        <p:blipFill>
          <a:blip r:embed="rId12"/>
          <a:stretch>
            <a:fillRect/>
          </a:stretch>
        </p:blipFill>
        <p:spPr>
          <a:xfrm>
            <a:off x="4178879" y="1791945"/>
            <a:ext cx="3800970" cy="2399553"/>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B9D85C2B-B962-021D-F592-29EF585EFBE0}"/>
              </a:ext>
            </a:extLst>
          </p:cNvPr>
          <p:cNvSpPr txBox="1"/>
          <p:nvPr/>
        </p:nvSpPr>
        <p:spPr>
          <a:xfrm>
            <a:off x="0" y="4499410"/>
            <a:ext cx="12192000" cy="1477328"/>
          </a:xfrm>
          <a:prstGeom prst="rect">
            <a:avLst/>
          </a:prstGeom>
          <a:solidFill>
            <a:srgbClr val="BDBDBD"/>
          </a:solidFill>
        </p:spPr>
        <p:txBody>
          <a:bodyPr wrap="square" rtlCol="0">
            <a:spAutoFit/>
          </a:bodyPr>
          <a:lstStyle/>
          <a:p>
            <a:r>
              <a:rPr lang="en-US" sz="1000" dirty="0"/>
              <a:t>Birds are very intriguing creatures as they can range from birds as small as a Cuban bee hummingbird (about two inches long and a little over 1/20 of an ounce) to as large as an ostrich. While most birds fly, there are some that don't. Birds are amazing and each breed is unique in its own way, particularly when it comes to their relational needs and well-being. Unfortunately, birds can experience sadness and depression just like humans. A number of root causes may be responsible for your bird's depression such as an illness (either physical or mental), losing its companion, or increasingly becoming bored. Some signs to help identify if your bird is experiencing depression may include the following:</a:t>
            </a:r>
          </a:p>
          <a:p>
            <a:r>
              <a:rPr lang="en-US" sz="1000" dirty="0"/>
              <a:t>•	reduced appetite</a:t>
            </a:r>
          </a:p>
          <a:p>
            <a:r>
              <a:rPr lang="en-US" sz="1000" dirty="0"/>
              <a:t>•	becoming increasingly irritable</a:t>
            </a:r>
          </a:p>
          <a:p>
            <a:r>
              <a:rPr lang="en-US" sz="1000" dirty="0"/>
              <a:t>•	aggressive behavior</a:t>
            </a:r>
          </a:p>
          <a:p>
            <a:r>
              <a:rPr lang="en-US" sz="1000" dirty="0"/>
              <a:t>•	songs have a different, more solemn tone</a:t>
            </a:r>
          </a:p>
          <a:p>
            <a:r>
              <a:rPr lang="en-US" sz="1000" dirty="0"/>
              <a:t>Be sure to tell your veterinarian if you see signs of any of these symptoms. Just like many illnesses, identifying and treating the symptoms earlier may drastically increase the lifespan of your birdie.</a:t>
            </a:r>
          </a:p>
        </p:txBody>
      </p:sp>
    </p:spTree>
    <p:extLst>
      <p:ext uri="{BB962C8B-B14F-4D97-AF65-F5344CB8AC3E}">
        <p14:creationId xmlns:p14="http://schemas.microsoft.com/office/powerpoint/2010/main" val="236989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CD8F18C-A641-16BE-AA6E-8777A5B85FD4}"/>
              </a:ext>
            </a:extLst>
          </p:cNvPr>
          <p:cNvSpPr/>
          <p:nvPr/>
        </p:nvSpPr>
        <p:spPr>
          <a:xfrm>
            <a:off x="0" y="910683"/>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2"/>
          <a:stretch>
            <a:fillRect/>
          </a:stretch>
        </p:blipFill>
        <p:spPr>
          <a:xfrm>
            <a:off x="4975102" y="13577"/>
            <a:ext cx="2280310" cy="890494"/>
          </a:xfrm>
          <a:prstGeom prst="rect">
            <a:avLst/>
          </a:prstGeom>
        </p:spPr>
      </p:pic>
      <p:pic>
        <p:nvPicPr>
          <p:cNvPr id="7" name="Picture 6">
            <a:extLst>
              <a:ext uri="{FF2B5EF4-FFF2-40B4-BE49-F238E27FC236}">
                <a16:creationId xmlns:a16="http://schemas.microsoft.com/office/drawing/2014/main" id="{11451B98-8290-2C6E-0E46-16CF9CB331FB}"/>
              </a:ext>
            </a:extLst>
          </p:cNvPr>
          <p:cNvPicPr>
            <a:picLocks noChangeAspect="1"/>
          </p:cNvPicPr>
          <p:nvPr/>
        </p:nvPicPr>
        <p:blipFill>
          <a:blip r:embed="rId3"/>
          <a:stretch>
            <a:fillRect/>
          </a:stretch>
        </p:blipFill>
        <p:spPr>
          <a:xfrm>
            <a:off x="66860" y="910682"/>
            <a:ext cx="404799" cy="395491"/>
          </a:xfrm>
          <a:prstGeom prst="rect">
            <a:avLst/>
          </a:prstGeom>
        </p:spPr>
      </p:pic>
      <p:sp>
        <p:nvSpPr>
          <p:cNvPr id="11" name="Rectangle 10">
            <a:hlinkClick r:id="rId4" action="ppaction://hlinksldjump"/>
            <a:extLst>
              <a:ext uri="{FF2B5EF4-FFF2-40B4-BE49-F238E27FC236}">
                <a16:creationId xmlns:a16="http://schemas.microsoft.com/office/drawing/2014/main" id="{7FCF7889-CD30-FA56-070B-7461F48591BD}"/>
              </a:ext>
            </a:extLst>
          </p:cNvPr>
          <p:cNvSpPr/>
          <p:nvPr/>
        </p:nvSpPr>
        <p:spPr>
          <a:xfrm>
            <a:off x="5755716"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17" name="Rectangle 16">
            <a:hlinkClick r:id="rId5" action="ppaction://hlinksldjump"/>
            <a:extLst>
              <a:ext uri="{FF2B5EF4-FFF2-40B4-BE49-F238E27FC236}">
                <a16:creationId xmlns:a16="http://schemas.microsoft.com/office/drawing/2014/main" id="{BC1B804F-2AB5-2EE6-9AC3-F086FEF80F5F}"/>
              </a:ext>
            </a:extLst>
          </p:cNvPr>
          <p:cNvSpPr/>
          <p:nvPr/>
        </p:nvSpPr>
        <p:spPr>
          <a:xfrm>
            <a:off x="4835682"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18" name="Rectangle 17">
            <a:hlinkClick r:id="rId6" action="ppaction://hlinksldjump"/>
            <a:extLst>
              <a:ext uri="{FF2B5EF4-FFF2-40B4-BE49-F238E27FC236}">
                <a16:creationId xmlns:a16="http://schemas.microsoft.com/office/drawing/2014/main" id="{CFBA5BDE-2233-C7B1-C74B-6E6202664C42}"/>
              </a:ext>
            </a:extLst>
          </p:cNvPr>
          <p:cNvSpPr/>
          <p:nvPr/>
        </p:nvSpPr>
        <p:spPr>
          <a:xfrm>
            <a:off x="3915030"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Cats</a:t>
            </a:r>
          </a:p>
        </p:txBody>
      </p:sp>
      <p:sp>
        <p:nvSpPr>
          <p:cNvPr id="19" name="Rectangle 18">
            <a:hlinkClick r:id="rId7" action="ppaction://hlinksldjump"/>
            <a:extLst>
              <a:ext uri="{FF2B5EF4-FFF2-40B4-BE49-F238E27FC236}">
                <a16:creationId xmlns:a16="http://schemas.microsoft.com/office/drawing/2014/main" id="{AF105C64-1D9B-7F15-3F8E-ED991B6832B3}"/>
              </a:ext>
            </a:extLst>
          </p:cNvPr>
          <p:cNvSpPr/>
          <p:nvPr/>
        </p:nvSpPr>
        <p:spPr>
          <a:xfrm>
            <a:off x="2994378"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Home</a:t>
            </a:r>
          </a:p>
        </p:txBody>
      </p:sp>
      <p:sp>
        <p:nvSpPr>
          <p:cNvPr id="22" name="Rectangle 21">
            <a:hlinkClick r:id="rId8" action="ppaction://hlinksldjump"/>
            <a:extLst>
              <a:ext uri="{FF2B5EF4-FFF2-40B4-BE49-F238E27FC236}">
                <a16:creationId xmlns:a16="http://schemas.microsoft.com/office/drawing/2014/main" id="{F57196E3-79C4-607E-ECE4-82D8E465B509}"/>
              </a:ext>
            </a:extLst>
          </p:cNvPr>
          <p:cNvSpPr/>
          <p:nvPr/>
        </p:nvSpPr>
        <p:spPr>
          <a:xfrm>
            <a:off x="6676368"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FAQ</a:t>
            </a:r>
          </a:p>
        </p:txBody>
      </p:sp>
      <p:sp>
        <p:nvSpPr>
          <p:cNvPr id="23" name="Rectangle 22">
            <a:hlinkClick r:id="rId9" action="ppaction://hlinksldjump"/>
            <a:extLst>
              <a:ext uri="{FF2B5EF4-FFF2-40B4-BE49-F238E27FC236}">
                <a16:creationId xmlns:a16="http://schemas.microsoft.com/office/drawing/2014/main" id="{C0EC5402-2B09-EA97-5D21-15E78808094F}"/>
              </a:ext>
            </a:extLst>
          </p:cNvPr>
          <p:cNvSpPr/>
          <p:nvPr/>
        </p:nvSpPr>
        <p:spPr>
          <a:xfrm>
            <a:off x="7598098" y="972673"/>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25" name="Rectangle 24">
            <a:hlinkClick r:id="rId7"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6" name="Rectangle 25">
            <a:hlinkClick r:id="rId6"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27" name="Rectangle 26">
            <a:hlinkClick r:id="rId5"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28" name="Rectangle 27">
            <a:hlinkClick r:id="rId4"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31" name="Rectangle 30">
            <a:hlinkClick r:id="rId8"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32" name="Rectangle 31">
            <a:hlinkClick r:id="rId9"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7685722" y="6777390"/>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E1AC08-181E-F08C-708F-6EBFEE9734EC}"/>
              </a:ext>
            </a:extLst>
          </p:cNvPr>
          <p:cNvGrpSpPr/>
          <p:nvPr/>
        </p:nvGrpSpPr>
        <p:grpSpPr>
          <a:xfrm>
            <a:off x="10571618" y="981009"/>
            <a:ext cx="1508746" cy="269930"/>
            <a:chOff x="7722974" y="185197"/>
            <a:chExt cx="3275108" cy="707425"/>
          </a:xfrm>
        </p:grpSpPr>
        <p:sp>
          <p:nvSpPr>
            <p:cNvPr id="44" name="Rectangle: Rounded Corners 43">
              <a:extLst>
                <a:ext uri="{FF2B5EF4-FFF2-40B4-BE49-F238E27FC236}">
                  <a16:creationId xmlns:a16="http://schemas.microsoft.com/office/drawing/2014/main" id="{83B3B525-4F4B-0F9C-D747-270B31DC49A1}"/>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43" name="Group 42">
              <a:extLst>
                <a:ext uri="{FF2B5EF4-FFF2-40B4-BE49-F238E27FC236}">
                  <a16:creationId xmlns:a16="http://schemas.microsoft.com/office/drawing/2014/main" id="{6D75A25D-927F-A991-3B41-ABB085528651}"/>
                </a:ext>
              </a:extLst>
            </p:cNvPr>
            <p:cNvGrpSpPr/>
            <p:nvPr/>
          </p:nvGrpSpPr>
          <p:grpSpPr>
            <a:xfrm>
              <a:off x="10434910" y="194294"/>
              <a:ext cx="563167" cy="698328"/>
              <a:chOff x="8560579" y="978161"/>
              <a:chExt cx="341702" cy="367966"/>
            </a:xfrm>
            <a:solidFill>
              <a:srgbClr val="676767"/>
            </a:solidFill>
          </p:grpSpPr>
          <p:sp>
            <p:nvSpPr>
              <p:cNvPr id="42" name="Flowchart: Connector 41">
                <a:extLst>
                  <a:ext uri="{FF2B5EF4-FFF2-40B4-BE49-F238E27FC236}">
                    <a16:creationId xmlns:a16="http://schemas.microsoft.com/office/drawing/2014/main" id="{7FB8B994-AB42-82D7-CA20-C0192AA511DE}"/>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Magnifying glass outline">
                <a:extLst>
                  <a:ext uri="{FF2B5EF4-FFF2-40B4-BE49-F238E27FC236}">
                    <a16:creationId xmlns:a16="http://schemas.microsoft.com/office/drawing/2014/main" id="{76BCE581-14A1-3392-C614-629E97F336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4081" y="1042399"/>
                <a:ext cx="234696" cy="234696"/>
              </a:xfrm>
              <a:prstGeom prst="rect">
                <a:avLst/>
              </a:prstGeom>
            </p:spPr>
          </p:pic>
        </p:grpSp>
      </p:grpSp>
      <p:sp>
        <p:nvSpPr>
          <p:cNvPr id="2" name="TextBox 1">
            <a:extLst>
              <a:ext uri="{FF2B5EF4-FFF2-40B4-BE49-F238E27FC236}">
                <a16:creationId xmlns:a16="http://schemas.microsoft.com/office/drawing/2014/main" id="{D70672C0-A2DA-2021-DA33-0E8DF5A34278}"/>
              </a:ext>
            </a:extLst>
          </p:cNvPr>
          <p:cNvSpPr txBox="1"/>
          <p:nvPr/>
        </p:nvSpPr>
        <p:spPr>
          <a:xfrm>
            <a:off x="1" y="2434018"/>
            <a:ext cx="12191999" cy="276999"/>
          </a:xfrm>
          <a:prstGeom prst="rect">
            <a:avLst/>
          </a:prstGeom>
          <a:noFill/>
        </p:spPr>
        <p:txBody>
          <a:bodyPr wrap="square" rtlCol="0">
            <a:spAutoFit/>
          </a:bodyPr>
          <a:lstStyle/>
          <a:p>
            <a:r>
              <a:rPr lang="en-US" sz="1200" b="1" dirty="0"/>
              <a:t>Our “</a:t>
            </a:r>
            <a:r>
              <a:rPr lang="en-US" sz="1200" b="1" dirty="0" err="1"/>
              <a:t>Pexperts</a:t>
            </a:r>
            <a:r>
              <a:rPr lang="en-US" sz="1200" b="1" dirty="0"/>
              <a:t>” typically encounter the following questions when consulting with prospective “pet parents:”</a:t>
            </a:r>
          </a:p>
        </p:txBody>
      </p:sp>
      <p:sp>
        <p:nvSpPr>
          <p:cNvPr id="4" name="TextBox 3">
            <a:extLst>
              <a:ext uri="{FF2B5EF4-FFF2-40B4-BE49-F238E27FC236}">
                <a16:creationId xmlns:a16="http://schemas.microsoft.com/office/drawing/2014/main" id="{BFEFB8C6-0C13-559A-958A-B5E0F3D80089}"/>
              </a:ext>
            </a:extLst>
          </p:cNvPr>
          <p:cNvSpPr txBox="1"/>
          <p:nvPr/>
        </p:nvSpPr>
        <p:spPr>
          <a:xfrm>
            <a:off x="0" y="1616182"/>
            <a:ext cx="12191999" cy="461665"/>
          </a:xfrm>
          <a:prstGeom prst="rect">
            <a:avLst/>
          </a:prstGeom>
          <a:solidFill>
            <a:srgbClr val="BDBDBD"/>
          </a:solidFill>
        </p:spPr>
        <p:txBody>
          <a:bodyPr wrap="square" rtlCol="0">
            <a:spAutoFit/>
          </a:bodyPr>
          <a:lstStyle/>
          <a:p>
            <a:pPr algn="ctr"/>
            <a:r>
              <a:rPr lang="en-US" sz="2400" b="1" dirty="0">
                <a:solidFill>
                  <a:srgbClr val="003B6D"/>
                </a:solidFill>
              </a:rPr>
              <a:t>Frequently Asked Questions</a:t>
            </a:r>
          </a:p>
        </p:txBody>
      </p:sp>
      <p:sp>
        <p:nvSpPr>
          <p:cNvPr id="5" name="TextBox 4">
            <a:extLst>
              <a:ext uri="{FF2B5EF4-FFF2-40B4-BE49-F238E27FC236}">
                <a16:creationId xmlns:a16="http://schemas.microsoft.com/office/drawing/2014/main" id="{10760D39-9C1B-E352-B8DB-60F080C6D3F5}"/>
              </a:ext>
            </a:extLst>
          </p:cNvPr>
          <p:cNvSpPr txBox="1"/>
          <p:nvPr/>
        </p:nvSpPr>
        <p:spPr>
          <a:xfrm>
            <a:off x="-8" y="3080232"/>
            <a:ext cx="12191999" cy="276999"/>
          </a:xfrm>
          <a:prstGeom prst="rect">
            <a:avLst/>
          </a:prstGeom>
          <a:solidFill>
            <a:srgbClr val="6699CC"/>
          </a:solidFill>
        </p:spPr>
        <p:txBody>
          <a:bodyPr wrap="square" rtlCol="0">
            <a:spAutoFit/>
          </a:bodyPr>
          <a:lstStyle/>
          <a:p>
            <a:r>
              <a:rPr lang="en-US" sz="1200" b="1" dirty="0"/>
              <a:t>Question: What is the best way to rid my dog or cat of fleas?</a:t>
            </a:r>
          </a:p>
        </p:txBody>
      </p:sp>
      <p:sp>
        <p:nvSpPr>
          <p:cNvPr id="8" name="TextBox 7">
            <a:extLst>
              <a:ext uri="{FF2B5EF4-FFF2-40B4-BE49-F238E27FC236}">
                <a16:creationId xmlns:a16="http://schemas.microsoft.com/office/drawing/2014/main" id="{D5C28D31-509C-8223-1CB2-E0CFEEF85D73}"/>
              </a:ext>
            </a:extLst>
          </p:cNvPr>
          <p:cNvSpPr txBox="1"/>
          <p:nvPr/>
        </p:nvSpPr>
        <p:spPr>
          <a:xfrm>
            <a:off x="-7" y="4284898"/>
            <a:ext cx="12191999" cy="276999"/>
          </a:xfrm>
          <a:prstGeom prst="rect">
            <a:avLst/>
          </a:prstGeom>
          <a:solidFill>
            <a:srgbClr val="6699CC"/>
          </a:solidFill>
        </p:spPr>
        <p:txBody>
          <a:bodyPr wrap="square" rtlCol="0">
            <a:spAutoFit/>
          </a:bodyPr>
          <a:lstStyle/>
          <a:p>
            <a:r>
              <a:rPr lang="en-US" sz="1200" b="1" dirty="0"/>
              <a:t>Question: How long can I expect my pet bird to live? </a:t>
            </a:r>
          </a:p>
        </p:txBody>
      </p:sp>
      <p:sp>
        <p:nvSpPr>
          <p:cNvPr id="9" name="TextBox 8">
            <a:extLst>
              <a:ext uri="{FF2B5EF4-FFF2-40B4-BE49-F238E27FC236}">
                <a16:creationId xmlns:a16="http://schemas.microsoft.com/office/drawing/2014/main" id="{B25B89BE-30F7-0B2F-4A31-CE7DD8802171}"/>
              </a:ext>
            </a:extLst>
          </p:cNvPr>
          <p:cNvSpPr txBox="1"/>
          <p:nvPr/>
        </p:nvSpPr>
        <p:spPr>
          <a:xfrm>
            <a:off x="-6" y="5413837"/>
            <a:ext cx="12191999" cy="276999"/>
          </a:xfrm>
          <a:prstGeom prst="rect">
            <a:avLst/>
          </a:prstGeom>
          <a:solidFill>
            <a:srgbClr val="6699CC"/>
          </a:solidFill>
        </p:spPr>
        <p:txBody>
          <a:bodyPr wrap="square" rtlCol="0">
            <a:spAutoFit/>
          </a:bodyPr>
          <a:lstStyle/>
          <a:p>
            <a:r>
              <a:rPr lang="en-US" sz="1200" b="1" dirty="0"/>
              <a:t>Question: How often should I feed my pet snake?</a:t>
            </a:r>
          </a:p>
        </p:txBody>
      </p:sp>
      <p:sp>
        <p:nvSpPr>
          <p:cNvPr id="10" name="TextBox 9">
            <a:extLst>
              <a:ext uri="{FF2B5EF4-FFF2-40B4-BE49-F238E27FC236}">
                <a16:creationId xmlns:a16="http://schemas.microsoft.com/office/drawing/2014/main" id="{EC4C5CAE-F0CC-F494-9F5A-E529F94A6172}"/>
              </a:ext>
            </a:extLst>
          </p:cNvPr>
          <p:cNvSpPr txBox="1"/>
          <p:nvPr/>
        </p:nvSpPr>
        <p:spPr>
          <a:xfrm>
            <a:off x="-3" y="3357231"/>
            <a:ext cx="12191998" cy="553998"/>
          </a:xfrm>
          <a:prstGeom prst="rect">
            <a:avLst/>
          </a:prstGeom>
          <a:noFill/>
        </p:spPr>
        <p:txBody>
          <a:bodyPr wrap="square" rtlCol="0">
            <a:spAutoFit/>
          </a:bodyPr>
          <a:lstStyle/>
          <a:p>
            <a:r>
              <a:rPr lang="en-US" sz="1000" dirty="0"/>
              <a:t>Sometimes our furry friends pick up hitchhikers that make them very itchy and uncomfortable. If gone unchecked, fleas can infest your home, making it even more difficult to rid them from your loved one’s coat. To eliminate fleas, choose a shampoo specially formulated to kill fleas and be sure to read and follow all instructions on the label. Repeat treatment as necessary until your pet is free of fleas; if you see skin irritation, stop use immediately and contact your local vet.</a:t>
            </a:r>
          </a:p>
        </p:txBody>
      </p:sp>
      <p:sp>
        <p:nvSpPr>
          <p:cNvPr id="12" name="TextBox 11">
            <a:extLst>
              <a:ext uri="{FF2B5EF4-FFF2-40B4-BE49-F238E27FC236}">
                <a16:creationId xmlns:a16="http://schemas.microsoft.com/office/drawing/2014/main" id="{F0DEA2E6-5D9C-DF2C-7177-7402B167A642}"/>
              </a:ext>
            </a:extLst>
          </p:cNvPr>
          <p:cNvSpPr txBox="1"/>
          <p:nvPr/>
        </p:nvSpPr>
        <p:spPr>
          <a:xfrm>
            <a:off x="-7" y="4566335"/>
            <a:ext cx="12191998" cy="553998"/>
          </a:xfrm>
          <a:prstGeom prst="rect">
            <a:avLst/>
          </a:prstGeom>
          <a:noFill/>
        </p:spPr>
        <p:txBody>
          <a:bodyPr wrap="square" rtlCol="0">
            <a:spAutoFit/>
          </a:bodyPr>
          <a:lstStyle/>
          <a:p>
            <a:r>
              <a:rPr lang="en-US" sz="1000" dirty="0"/>
              <a:t>The answer can vary widely depending on the type of bird, the size, the environment, and of course, mother nature. Assuming all is well in the external factors that are out of the owner's control, cockatiels and budgies live up to 20 years old on average. However, many parrot variations are known to live nearly an astounding 100 years! As with many living organisms, longevity can be increased by keeping annual veterinarian visits, maintaining a healthy diet, and keeping your feathery friend's environment sanitary.</a:t>
            </a:r>
          </a:p>
        </p:txBody>
      </p:sp>
      <p:sp>
        <p:nvSpPr>
          <p:cNvPr id="13" name="TextBox 12">
            <a:extLst>
              <a:ext uri="{FF2B5EF4-FFF2-40B4-BE49-F238E27FC236}">
                <a16:creationId xmlns:a16="http://schemas.microsoft.com/office/drawing/2014/main" id="{5A7A0AFD-6F4F-62A0-2524-53FE18F45BD7}"/>
              </a:ext>
            </a:extLst>
          </p:cNvPr>
          <p:cNvSpPr txBox="1"/>
          <p:nvPr/>
        </p:nvSpPr>
        <p:spPr>
          <a:xfrm>
            <a:off x="-4" y="5690836"/>
            <a:ext cx="12191997" cy="400110"/>
          </a:xfrm>
          <a:prstGeom prst="rect">
            <a:avLst/>
          </a:prstGeom>
          <a:noFill/>
        </p:spPr>
        <p:txBody>
          <a:bodyPr wrap="square" rtlCol="0">
            <a:spAutoFit/>
          </a:bodyPr>
          <a:lstStyle/>
          <a:p>
            <a:r>
              <a:rPr lang="en-US" sz="1000" dirty="0"/>
              <a:t>Most snakes eat one to two times per week, depending on their age, size, and activity level. Female snakes often increase their food intake as breeding season gets underway. Some snakes can go as long as two weeks before needing their next meal; this is normal. However, if your snake has not eaten in two or three weeks and seems lethargic, reach out to your local vet to determine if your snake might be ill or injured. </a:t>
            </a:r>
          </a:p>
        </p:txBody>
      </p:sp>
    </p:spTree>
    <p:extLst>
      <p:ext uri="{BB962C8B-B14F-4D97-AF65-F5344CB8AC3E}">
        <p14:creationId xmlns:p14="http://schemas.microsoft.com/office/powerpoint/2010/main" val="63357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action="ppaction://hlinksldjump"/>
            <a:extLst>
              <a:ext uri="{FF2B5EF4-FFF2-40B4-BE49-F238E27FC236}">
                <a16:creationId xmlns:a16="http://schemas.microsoft.com/office/drawing/2014/main" id="{141A2997-8069-FD1B-F9C5-379268289FD3}"/>
              </a:ext>
            </a:extLst>
          </p:cNvPr>
          <p:cNvSpPr/>
          <p:nvPr/>
        </p:nvSpPr>
        <p:spPr>
          <a:xfrm>
            <a:off x="962" y="6447418"/>
            <a:ext cx="12192000" cy="410582"/>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CD8F18C-A641-16BE-AA6E-8777A5B85FD4}"/>
              </a:ext>
            </a:extLst>
          </p:cNvPr>
          <p:cNvSpPr/>
          <p:nvPr/>
        </p:nvSpPr>
        <p:spPr>
          <a:xfrm>
            <a:off x="0" y="910683"/>
            <a:ext cx="12192000" cy="410582"/>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660F91-2B92-5C44-13EC-4C61B8EE628C}"/>
              </a:ext>
            </a:extLst>
          </p:cNvPr>
          <p:cNvPicPr>
            <a:picLocks noChangeAspect="1"/>
          </p:cNvPicPr>
          <p:nvPr/>
        </p:nvPicPr>
        <p:blipFill>
          <a:blip r:embed="rId3"/>
          <a:stretch>
            <a:fillRect/>
          </a:stretch>
        </p:blipFill>
        <p:spPr>
          <a:xfrm>
            <a:off x="4975102" y="13577"/>
            <a:ext cx="2280310" cy="890494"/>
          </a:xfrm>
          <a:prstGeom prst="rect">
            <a:avLst/>
          </a:prstGeom>
        </p:spPr>
      </p:pic>
      <p:pic>
        <p:nvPicPr>
          <p:cNvPr id="7" name="Picture 6">
            <a:extLst>
              <a:ext uri="{FF2B5EF4-FFF2-40B4-BE49-F238E27FC236}">
                <a16:creationId xmlns:a16="http://schemas.microsoft.com/office/drawing/2014/main" id="{11451B98-8290-2C6E-0E46-16CF9CB331FB}"/>
              </a:ext>
            </a:extLst>
          </p:cNvPr>
          <p:cNvPicPr>
            <a:picLocks noChangeAspect="1"/>
          </p:cNvPicPr>
          <p:nvPr/>
        </p:nvPicPr>
        <p:blipFill>
          <a:blip r:embed="rId4"/>
          <a:stretch>
            <a:fillRect/>
          </a:stretch>
        </p:blipFill>
        <p:spPr>
          <a:xfrm>
            <a:off x="66860" y="910682"/>
            <a:ext cx="404799" cy="395491"/>
          </a:xfrm>
          <a:prstGeom prst="rect">
            <a:avLst/>
          </a:prstGeom>
        </p:spPr>
      </p:pic>
      <p:sp>
        <p:nvSpPr>
          <p:cNvPr id="11" name="Rectangle 10">
            <a:hlinkClick r:id="rId5" action="ppaction://hlinksldjump"/>
            <a:extLst>
              <a:ext uri="{FF2B5EF4-FFF2-40B4-BE49-F238E27FC236}">
                <a16:creationId xmlns:a16="http://schemas.microsoft.com/office/drawing/2014/main" id="{7FCF7889-CD30-FA56-070B-7461F48591BD}"/>
              </a:ext>
            </a:extLst>
          </p:cNvPr>
          <p:cNvSpPr/>
          <p:nvPr/>
        </p:nvSpPr>
        <p:spPr>
          <a:xfrm>
            <a:off x="5755716"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17" name="Rectangle 16">
            <a:hlinkClick r:id="rId6" action="ppaction://hlinksldjump"/>
            <a:extLst>
              <a:ext uri="{FF2B5EF4-FFF2-40B4-BE49-F238E27FC236}">
                <a16:creationId xmlns:a16="http://schemas.microsoft.com/office/drawing/2014/main" id="{BC1B804F-2AB5-2EE6-9AC3-F086FEF80F5F}"/>
              </a:ext>
            </a:extLst>
          </p:cNvPr>
          <p:cNvSpPr/>
          <p:nvPr/>
        </p:nvSpPr>
        <p:spPr>
          <a:xfrm>
            <a:off x="4835682"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18" name="Rectangle 17">
            <a:hlinkClick r:id="rId7" action="ppaction://hlinksldjump"/>
            <a:extLst>
              <a:ext uri="{FF2B5EF4-FFF2-40B4-BE49-F238E27FC236}">
                <a16:creationId xmlns:a16="http://schemas.microsoft.com/office/drawing/2014/main" id="{CFBA5BDE-2233-C7B1-C74B-6E6202664C42}"/>
              </a:ext>
            </a:extLst>
          </p:cNvPr>
          <p:cNvSpPr/>
          <p:nvPr/>
        </p:nvSpPr>
        <p:spPr>
          <a:xfrm>
            <a:off x="3915030"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19" name="Rectangle 18">
            <a:hlinkClick r:id="rId8" action="ppaction://hlinksldjump"/>
            <a:extLst>
              <a:ext uri="{FF2B5EF4-FFF2-40B4-BE49-F238E27FC236}">
                <a16:creationId xmlns:a16="http://schemas.microsoft.com/office/drawing/2014/main" id="{AF105C64-1D9B-7F15-3F8E-ED991B6832B3}"/>
              </a:ext>
            </a:extLst>
          </p:cNvPr>
          <p:cNvSpPr/>
          <p:nvPr/>
        </p:nvSpPr>
        <p:spPr>
          <a:xfrm>
            <a:off x="2994378" y="978410"/>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Home</a:t>
            </a:r>
          </a:p>
        </p:txBody>
      </p:sp>
      <p:sp>
        <p:nvSpPr>
          <p:cNvPr id="22" name="Rectangle 21">
            <a:hlinkClick r:id="rId9" action="ppaction://hlinksldjump"/>
            <a:extLst>
              <a:ext uri="{FF2B5EF4-FFF2-40B4-BE49-F238E27FC236}">
                <a16:creationId xmlns:a16="http://schemas.microsoft.com/office/drawing/2014/main" id="{F57196E3-79C4-607E-ECE4-82D8E465B509}"/>
              </a:ext>
            </a:extLst>
          </p:cNvPr>
          <p:cNvSpPr/>
          <p:nvPr/>
        </p:nvSpPr>
        <p:spPr>
          <a:xfrm>
            <a:off x="6676368" y="972746"/>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23" name="Rectangle 22">
            <a:hlinkClick r:id="rId2" action="ppaction://hlinksldjump"/>
            <a:extLst>
              <a:ext uri="{FF2B5EF4-FFF2-40B4-BE49-F238E27FC236}">
                <a16:creationId xmlns:a16="http://schemas.microsoft.com/office/drawing/2014/main" id="{C0EC5402-2B09-EA97-5D21-15E78808094F}"/>
              </a:ext>
            </a:extLst>
          </p:cNvPr>
          <p:cNvSpPr/>
          <p:nvPr/>
        </p:nvSpPr>
        <p:spPr>
          <a:xfrm>
            <a:off x="7598098" y="972673"/>
            <a:ext cx="763503" cy="286368"/>
          </a:xfrm>
          <a:prstGeom prst="rect">
            <a:avLst/>
          </a:prstGeom>
          <a:solidFill>
            <a:srgbClr val="6699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3B6D"/>
                </a:solidFill>
              </a:rPr>
              <a:t>About Us</a:t>
            </a:r>
          </a:p>
        </p:txBody>
      </p:sp>
      <p:sp>
        <p:nvSpPr>
          <p:cNvPr id="25" name="Rectangle 24">
            <a:hlinkClick r:id="rId8" action="ppaction://hlinksldjump"/>
            <a:extLst>
              <a:ext uri="{FF2B5EF4-FFF2-40B4-BE49-F238E27FC236}">
                <a16:creationId xmlns:a16="http://schemas.microsoft.com/office/drawing/2014/main" id="{044743E1-3ADE-CBA3-275C-29C90D91A40C}"/>
              </a:ext>
            </a:extLst>
          </p:cNvPr>
          <p:cNvSpPr/>
          <p:nvPr/>
        </p:nvSpPr>
        <p:spPr>
          <a:xfrm>
            <a:off x="2994378" y="6489304"/>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6" name="Rectangle 25">
            <a:hlinkClick r:id="rId7" action="ppaction://hlinksldjump"/>
            <a:extLst>
              <a:ext uri="{FF2B5EF4-FFF2-40B4-BE49-F238E27FC236}">
                <a16:creationId xmlns:a16="http://schemas.microsoft.com/office/drawing/2014/main" id="{26C2632E-B80D-8159-76F7-898DA959D84A}"/>
              </a:ext>
            </a:extLst>
          </p:cNvPr>
          <p:cNvSpPr/>
          <p:nvPr/>
        </p:nvSpPr>
        <p:spPr>
          <a:xfrm>
            <a:off x="4132367" y="6473177"/>
            <a:ext cx="853440" cy="35292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Cats</a:t>
            </a:r>
          </a:p>
        </p:txBody>
      </p:sp>
      <p:sp>
        <p:nvSpPr>
          <p:cNvPr id="27" name="Rectangle 26">
            <a:hlinkClick r:id="rId6" action="ppaction://hlinksldjump"/>
            <a:extLst>
              <a:ext uri="{FF2B5EF4-FFF2-40B4-BE49-F238E27FC236}">
                <a16:creationId xmlns:a16="http://schemas.microsoft.com/office/drawing/2014/main" id="{EB57D543-4757-CBDE-95D9-B571EFC03793}"/>
              </a:ext>
            </a:extLst>
          </p:cNvPr>
          <p:cNvSpPr/>
          <p:nvPr/>
        </p:nvSpPr>
        <p:spPr>
          <a:xfrm>
            <a:off x="5270356" y="6465156"/>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Dogs</a:t>
            </a:r>
          </a:p>
        </p:txBody>
      </p:sp>
      <p:sp>
        <p:nvSpPr>
          <p:cNvPr id="28" name="Rectangle 27">
            <a:hlinkClick r:id="rId5" action="ppaction://hlinksldjump"/>
            <a:extLst>
              <a:ext uri="{FF2B5EF4-FFF2-40B4-BE49-F238E27FC236}">
                <a16:creationId xmlns:a16="http://schemas.microsoft.com/office/drawing/2014/main" id="{84922C7A-079B-FF2C-D2CF-46E30EB9C45C}"/>
              </a:ext>
            </a:extLst>
          </p:cNvPr>
          <p:cNvSpPr/>
          <p:nvPr/>
        </p:nvSpPr>
        <p:spPr>
          <a:xfrm>
            <a:off x="6408345" y="6463172"/>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Birds</a:t>
            </a:r>
          </a:p>
        </p:txBody>
      </p:sp>
      <p:sp>
        <p:nvSpPr>
          <p:cNvPr id="31" name="Rectangle 30">
            <a:hlinkClick r:id="rId9" action="ppaction://hlinksldjump"/>
            <a:extLst>
              <a:ext uri="{FF2B5EF4-FFF2-40B4-BE49-F238E27FC236}">
                <a16:creationId xmlns:a16="http://schemas.microsoft.com/office/drawing/2014/main" id="{3991F9B3-5C8E-4C0A-7C83-FEA32F8DA71E}"/>
              </a:ext>
            </a:extLst>
          </p:cNvPr>
          <p:cNvSpPr/>
          <p:nvPr/>
        </p:nvSpPr>
        <p:spPr>
          <a:xfrm>
            <a:off x="7546334"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FAQ</a:t>
            </a:r>
          </a:p>
        </p:txBody>
      </p:sp>
      <p:sp>
        <p:nvSpPr>
          <p:cNvPr id="32" name="Rectangle 31">
            <a:hlinkClick r:id="rId2" action="ppaction://hlinksldjump"/>
            <a:extLst>
              <a:ext uri="{FF2B5EF4-FFF2-40B4-BE49-F238E27FC236}">
                <a16:creationId xmlns:a16="http://schemas.microsoft.com/office/drawing/2014/main" id="{9634E5EF-EB3F-9E36-6C45-823017E42297}"/>
              </a:ext>
            </a:extLst>
          </p:cNvPr>
          <p:cNvSpPr/>
          <p:nvPr/>
        </p:nvSpPr>
        <p:spPr>
          <a:xfrm>
            <a:off x="8678213" y="6485293"/>
            <a:ext cx="853440" cy="360947"/>
          </a:xfrm>
          <a:prstGeom prst="rect">
            <a:avLst/>
          </a:prstGeom>
          <a:solidFill>
            <a:srgbClr val="003B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About Us</a:t>
            </a:r>
          </a:p>
        </p:txBody>
      </p:sp>
      <p:sp>
        <p:nvSpPr>
          <p:cNvPr id="33" name="Rectangle: Rounded Corners 32">
            <a:extLst>
              <a:ext uri="{FF2B5EF4-FFF2-40B4-BE49-F238E27FC236}">
                <a16:creationId xmlns:a16="http://schemas.microsoft.com/office/drawing/2014/main" id="{53884ED2-436B-7E8D-D1D5-8CAD17273ED0}"/>
              </a:ext>
            </a:extLst>
          </p:cNvPr>
          <p:cNvSpPr/>
          <p:nvPr/>
        </p:nvSpPr>
        <p:spPr>
          <a:xfrm flipV="1">
            <a:off x="8826633" y="6767076"/>
            <a:ext cx="556600" cy="457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E1AC08-181E-F08C-708F-6EBFEE9734EC}"/>
              </a:ext>
            </a:extLst>
          </p:cNvPr>
          <p:cNvGrpSpPr/>
          <p:nvPr/>
        </p:nvGrpSpPr>
        <p:grpSpPr>
          <a:xfrm>
            <a:off x="10571618" y="981009"/>
            <a:ext cx="1508746" cy="269930"/>
            <a:chOff x="7722974" y="185197"/>
            <a:chExt cx="3275108" cy="707425"/>
          </a:xfrm>
        </p:grpSpPr>
        <p:sp>
          <p:nvSpPr>
            <p:cNvPr id="44" name="Rectangle: Rounded Corners 43">
              <a:extLst>
                <a:ext uri="{FF2B5EF4-FFF2-40B4-BE49-F238E27FC236}">
                  <a16:creationId xmlns:a16="http://schemas.microsoft.com/office/drawing/2014/main" id="{83B3B525-4F4B-0F9C-D747-270B31DC49A1}"/>
                </a:ext>
              </a:extLst>
            </p:cNvPr>
            <p:cNvSpPr/>
            <p:nvPr/>
          </p:nvSpPr>
          <p:spPr>
            <a:xfrm>
              <a:off x="7722974" y="185197"/>
              <a:ext cx="3275108" cy="707424"/>
            </a:xfrm>
            <a:prstGeom prst="roundRect">
              <a:avLst>
                <a:gd name="adj" fmla="val 5000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DBDBD"/>
                  </a:solidFill>
                </a:rPr>
                <a:t>Search…</a:t>
              </a:r>
            </a:p>
          </p:txBody>
        </p:sp>
        <p:grpSp>
          <p:nvGrpSpPr>
            <p:cNvPr id="43" name="Group 42">
              <a:extLst>
                <a:ext uri="{FF2B5EF4-FFF2-40B4-BE49-F238E27FC236}">
                  <a16:creationId xmlns:a16="http://schemas.microsoft.com/office/drawing/2014/main" id="{6D75A25D-927F-A991-3B41-ABB085528651}"/>
                </a:ext>
              </a:extLst>
            </p:cNvPr>
            <p:cNvGrpSpPr/>
            <p:nvPr/>
          </p:nvGrpSpPr>
          <p:grpSpPr>
            <a:xfrm>
              <a:off x="10434910" y="194294"/>
              <a:ext cx="563167" cy="698328"/>
              <a:chOff x="8560579" y="978161"/>
              <a:chExt cx="341702" cy="367966"/>
            </a:xfrm>
            <a:solidFill>
              <a:srgbClr val="676767"/>
            </a:solidFill>
          </p:grpSpPr>
          <p:sp>
            <p:nvSpPr>
              <p:cNvPr id="42" name="Flowchart: Connector 41">
                <a:extLst>
                  <a:ext uri="{FF2B5EF4-FFF2-40B4-BE49-F238E27FC236}">
                    <a16:creationId xmlns:a16="http://schemas.microsoft.com/office/drawing/2014/main" id="{7FB8B994-AB42-82D7-CA20-C0192AA511DE}"/>
                  </a:ext>
                </a:extLst>
              </p:cNvPr>
              <p:cNvSpPr/>
              <p:nvPr/>
            </p:nvSpPr>
            <p:spPr>
              <a:xfrm>
                <a:off x="8560579" y="978161"/>
                <a:ext cx="341702" cy="367966"/>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Magnifying glass outline">
                <a:extLst>
                  <a:ext uri="{FF2B5EF4-FFF2-40B4-BE49-F238E27FC236}">
                    <a16:creationId xmlns:a16="http://schemas.microsoft.com/office/drawing/2014/main" id="{76BCE581-14A1-3392-C614-629E97F336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4081" y="1042399"/>
                <a:ext cx="234696" cy="234696"/>
              </a:xfrm>
              <a:prstGeom prst="rect">
                <a:avLst/>
              </a:prstGeom>
            </p:spPr>
          </p:pic>
        </p:grpSp>
      </p:grpSp>
      <p:grpSp>
        <p:nvGrpSpPr>
          <p:cNvPr id="12" name="Group 11">
            <a:extLst>
              <a:ext uri="{FF2B5EF4-FFF2-40B4-BE49-F238E27FC236}">
                <a16:creationId xmlns:a16="http://schemas.microsoft.com/office/drawing/2014/main" id="{A90A251F-E784-85C5-C1F6-EDB516FD80C2}"/>
              </a:ext>
            </a:extLst>
          </p:cNvPr>
          <p:cNvGrpSpPr/>
          <p:nvPr/>
        </p:nvGrpSpPr>
        <p:grpSpPr>
          <a:xfrm>
            <a:off x="2994378" y="3378941"/>
            <a:ext cx="6458789" cy="2905035"/>
            <a:chOff x="5580950" y="3472057"/>
            <a:chExt cx="6458789" cy="2905035"/>
          </a:xfrm>
        </p:grpSpPr>
        <p:sp>
          <p:nvSpPr>
            <p:cNvPr id="13" name="Rectangle: Rounded Corners 12">
              <a:extLst>
                <a:ext uri="{FF2B5EF4-FFF2-40B4-BE49-F238E27FC236}">
                  <a16:creationId xmlns:a16="http://schemas.microsoft.com/office/drawing/2014/main" id="{3B72CDF9-17A0-76E8-8E0A-E8FAF257B409}"/>
                </a:ext>
              </a:extLst>
            </p:cNvPr>
            <p:cNvSpPr/>
            <p:nvPr/>
          </p:nvSpPr>
          <p:spPr>
            <a:xfrm>
              <a:off x="5580950" y="3472057"/>
              <a:ext cx="6458789" cy="2905035"/>
            </a:xfrm>
            <a:prstGeom prst="roundRect">
              <a:avLst/>
            </a:prstGeom>
            <a:solidFill>
              <a:srgbClr val="BDBD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18BC7EA-58C8-31B2-60E1-8B38F20CBD26}"/>
                </a:ext>
              </a:extLst>
            </p:cNvPr>
            <p:cNvSpPr/>
            <p:nvPr/>
          </p:nvSpPr>
          <p:spPr>
            <a:xfrm>
              <a:off x="5704284" y="4119040"/>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First Name: </a:t>
              </a:r>
            </a:p>
          </p:txBody>
        </p:sp>
        <p:sp>
          <p:nvSpPr>
            <p:cNvPr id="15" name="Rectangle: Rounded Corners 14">
              <a:extLst>
                <a:ext uri="{FF2B5EF4-FFF2-40B4-BE49-F238E27FC236}">
                  <a16:creationId xmlns:a16="http://schemas.microsoft.com/office/drawing/2014/main" id="{591A2A5A-CFB7-A435-70F8-0580E9D64B88}"/>
                </a:ext>
              </a:extLst>
            </p:cNvPr>
            <p:cNvSpPr/>
            <p:nvPr/>
          </p:nvSpPr>
          <p:spPr>
            <a:xfrm>
              <a:off x="6534349" y="4101735"/>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CFD72E-5D8B-2AE2-E5D0-ADDC04E94D95}"/>
                </a:ext>
              </a:extLst>
            </p:cNvPr>
            <p:cNvSpPr/>
            <p:nvPr/>
          </p:nvSpPr>
          <p:spPr>
            <a:xfrm>
              <a:off x="9052695" y="4119040"/>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Last Name: </a:t>
              </a:r>
            </a:p>
          </p:txBody>
        </p:sp>
        <p:sp>
          <p:nvSpPr>
            <p:cNvPr id="34" name="Rectangle: Rounded Corners 33">
              <a:extLst>
                <a:ext uri="{FF2B5EF4-FFF2-40B4-BE49-F238E27FC236}">
                  <a16:creationId xmlns:a16="http://schemas.microsoft.com/office/drawing/2014/main" id="{A1E16B02-EDAE-28EF-1717-FC03EF4EB42E}"/>
                </a:ext>
              </a:extLst>
            </p:cNvPr>
            <p:cNvSpPr/>
            <p:nvPr/>
          </p:nvSpPr>
          <p:spPr>
            <a:xfrm>
              <a:off x="9882760" y="4101735"/>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1719677-B61B-14BE-15E7-07684453B18D}"/>
                </a:ext>
              </a:extLst>
            </p:cNvPr>
            <p:cNvSpPr/>
            <p:nvPr/>
          </p:nvSpPr>
          <p:spPr>
            <a:xfrm>
              <a:off x="5698992" y="4545889"/>
              <a:ext cx="1083693"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Phone Number: </a:t>
              </a:r>
            </a:p>
          </p:txBody>
        </p:sp>
        <p:sp>
          <p:nvSpPr>
            <p:cNvPr id="36" name="Rectangle: Rounded Corners 35">
              <a:extLst>
                <a:ext uri="{FF2B5EF4-FFF2-40B4-BE49-F238E27FC236}">
                  <a16:creationId xmlns:a16="http://schemas.microsoft.com/office/drawing/2014/main" id="{787C0AAD-7466-549B-B45A-37EBCBD035D2}"/>
                </a:ext>
              </a:extLst>
            </p:cNvPr>
            <p:cNvSpPr/>
            <p:nvPr/>
          </p:nvSpPr>
          <p:spPr>
            <a:xfrm>
              <a:off x="6782685" y="4528584"/>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A87C982-9143-3295-3809-E8232755ABFC}"/>
                </a:ext>
              </a:extLst>
            </p:cNvPr>
            <p:cNvSpPr/>
            <p:nvPr/>
          </p:nvSpPr>
          <p:spPr>
            <a:xfrm>
              <a:off x="9360315" y="4545889"/>
              <a:ext cx="52244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Email: </a:t>
              </a:r>
            </a:p>
          </p:txBody>
        </p:sp>
        <p:sp>
          <p:nvSpPr>
            <p:cNvPr id="38" name="Rectangle: Rounded Corners 37">
              <a:extLst>
                <a:ext uri="{FF2B5EF4-FFF2-40B4-BE49-F238E27FC236}">
                  <a16:creationId xmlns:a16="http://schemas.microsoft.com/office/drawing/2014/main" id="{B12A7C3F-68E3-D9FF-927F-5953EA0D2585}"/>
                </a:ext>
              </a:extLst>
            </p:cNvPr>
            <p:cNvSpPr/>
            <p:nvPr/>
          </p:nvSpPr>
          <p:spPr>
            <a:xfrm>
              <a:off x="9882760" y="4528584"/>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721FFA2-A8C3-7E19-0934-003B49EBCA78}"/>
                </a:ext>
              </a:extLst>
            </p:cNvPr>
            <p:cNvSpPr/>
            <p:nvPr/>
          </p:nvSpPr>
          <p:spPr>
            <a:xfrm>
              <a:off x="5732569" y="4969044"/>
              <a:ext cx="830065" cy="225207"/>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Time Zone: </a:t>
              </a:r>
            </a:p>
          </p:txBody>
        </p:sp>
        <p:sp>
          <p:nvSpPr>
            <p:cNvPr id="40" name="Rectangle: Rounded Corners 39">
              <a:extLst>
                <a:ext uri="{FF2B5EF4-FFF2-40B4-BE49-F238E27FC236}">
                  <a16:creationId xmlns:a16="http://schemas.microsoft.com/office/drawing/2014/main" id="{4CD15785-0F99-07D0-8BF8-621A0135EB9D}"/>
                </a:ext>
              </a:extLst>
            </p:cNvPr>
            <p:cNvSpPr/>
            <p:nvPr/>
          </p:nvSpPr>
          <p:spPr>
            <a:xfrm>
              <a:off x="6562634" y="4951739"/>
              <a:ext cx="1831354"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6490A1A-7760-BFCC-A9A2-867F6B229D25}"/>
                </a:ext>
              </a:extLst>
            </p:cNvPr>
            <p:cNvSpPr/>
            <p:nvPr/>
          </p:nvSpPr>
          <p:spPr>
            <a:xfrm>
              <a:off x="5696166" y="5395893"/>
              <a:ext cx="838183"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Pet’s Name: </a:t>
              </a:r>
            </a:p>
          </p:txBody>
        </p:sp>
        <p:sp>
          <p:nvSpPr>
            <p:cNvPr id="48" name="Rectangle: Rounded Corners 47">
              <a:extLst>
                <a:ext uri="{FF2B5EF4-FFF2-40B4-BE49-F238E27FC236}">
                  <a16:creationId xmlns:a16="http://schemas.microsoft.com/office/drawing/2014/main" id="{4A560F44-80C6-1494-6EDA-FE50452EBA17}"/>
                </a:ext>
              </a:extLst>
            </p:cNvPr>
            <p:cNvSpPr/>
            <p:nvPr/>
          </p:nvSpPr>
          <p:spPr>
            <a:xfrm>
              <a:off x="6514406"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C43F91B-32DA-8180-B3ED-253089BD32DC}"/>
                </a:ext>
              </a:extLst>
            </p:cNvPr>
            <p:cNvSpPr/>
            <p:nvPr/>
          </p:nvSpPr>
          <p:spPr>
            <a:xfrm>
              <a:off x="7990033" y="5395893"/>
              <a:ext cx="510126"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Type: </a:t>
              </a:r>
            </a:p>
          </p:txBody>
        </p:sp>
        <p:sp>
          <p:nvSpPr>
            <p:cNvPr id="50" name="Rectangle: Rounded Corners 49">
              <a:extLst>
                <a:ext uri="{FF2B5EF4-FFF2-40B4-BE49-F238E27FC236}">
                  <a16:creationId xmlns:a16="http://schemas.microsoft.com/office/drawing/2014/main" id="{CD6FCD0C-78C6-CBC2-4630-F31483119A3D}"/>
                </a:ext>
              </a:extLst>
            </p:cNvPr>
            <p:cNvSpPr/>
            <p:nvPr/>
          </p:nvSpPr>
          <p:spPr>
            <a:xfrm>
              <a:off x="8480216"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A503F16-D027-EDCD-177C-3B4D7D5471BB}"/>
                </a:ext>
              </a:extLst>
            </p:cNvPr>
            <p:cNvSpPr/>
            <p:nvPr/>
          </p:nvSpPr>
          <p:spPr>
            <a:xfrm>
              <a:off x="9955844" y="5395893"/>
              <a:ext cx="461821" cy="184079"/>
            </a:xfrm>
            <a:prstGeom prst="rect">
              <a:avLst/>
            </a:prstGeom>
            <a:solidFill>
              <a:srgbClr val="BD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Age: </a:t>
              </a:r>
            </a:p>
          </p:txBody>
        </p:sp>
        <p:sp>
          <p:nvSpPr>
            <p:cNvPr id="52" name="Rectangle: Rounded Corners 51">
              <a:extLst>
                <a:ext uri="{FF2B5EF4-FFF2-40B4-BE49-F238E27FC236}">
                  <a16:creationId xmlns:a16="http://schemas.microsoft.com/office/drawing/2014/main" id="{90303314-4C3B-84A2-2B95-6DCBC113A179}"/>
                </a:ext>
              </a:extLst>
            </p:cNvPr>
            <p:cNvSpPr/>
            <p:nvPr/>
          </p:nvSpPr>
          <p:spPr>
            <a:xfrm>
              <a:off x="10397722" y="5378588"/>
              <a:ext cx="1283955" cy="242512"/>
            </a:xfrm>
            <a:prstGeom prst="roundRect">
              <a:avLst/>
            </a:prstGeom>
            <a:solidFill>
              <a:srgbClr val="6699CC"/>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EF3D8AF1-4D20-92A0-BB09-7179D5A30291}"/>
                </a:ext>
              </a:extLst>
            </p:cNvPr>
            <p:cNvSpPr txBox="1"/>
            <p:nvPr/>
          </p:nvSpPr>
          <p:spPr>
            <a:xfrm>
              <a:off x="7598098" y="3537983"/>
              <a:ext cx="2741833" cy="307777"/>
            </a:xfrm>
            <a:prstGeom prst="rect">
              <a:avLst/>
            </a:prstGeom>
            <a:noFill/>
          </p:spPr>
          <p:txBody>
            <a:bodyPr wrap="square" rtlCol="0">
              <a:spAutoFit/>
            </a:bodyPr>
            <a:lstStyle/>
            <a:p>
              <a:pPr algn="ctr"/>
              <a:r>
                <a:rPr lang="en-US" sz="1400" b="1" dirty="0"/>
                <a:t>Register for a Consultation Today</a:t>
              </a:r>
            </a:p>
          </p:txBody>
        </p:sp>
        <p:sp>
          <p:nvSpPr>
            <p:cNvPr id="54" name="Rectangle: Rounded Corners 53">
              <a:hlinkClick r:id="rId2" action="ppaction://hlinksldjump"/>
              <a:extLst>
                <a:ext uri="{FF2B5EF4-FFF2-40B4-BE49-F238E27FC236}">
                  <a16:creationId xmlns:a16="http://schemas.microsoft.com/office/drawing/2014/main" id="{C798BB00-0A9E-E25E-0722-E6EB240C4914}"/>
                </a:ext>
              </a:extLst>
            </p:cNvPr>
            <p:cNvSpPr/>
            <p:nvPr/>
          </p:nvSpPr>
          <p:spPr>
            <a:xfrm>
              <a:off x="8361601" y="5832756"/>
              <a:ext cx="886951" cy="304856"/>
            </a:xfrm>
            <a:prstGeom prst="roundRect">
              <a:avLst/>
            </a:prstGeom>
            <a:solidFill>
              <a:srgbClr val="676767"/>
            </a:solidFill>
            <a:effectLst>
              <a:outerShdw blurRad="50800" dist="38100" dir="2700000" algn="tl" rotWithShape="0">
                <a:prstClr val="black">
                  <a:alpha val="40000"/>
                </a:prstClr>
              </a:outerShdw>
              <a:reflection blurRad="6350" stA="50000" endA="300" endPos="5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Submit</a:t>
              </a:r>
            </a:p>
          </p:txBody>
        </p:sp>
      </p:grpSp>
      <p:sp>
        <p:nvSpPr>
          <p:cNvPr id="4" name="TextBox 3">
            <a:extLst>
              <a:ext uri="{FF2B5EF4-FFF2-40B4-BE49-F238E27FC236}">
                <a16:creationId xmlns:a16="http://schemas.microsoft.com/office/drawing/2014/main" id="{AEE0F10E-2C45-043B-85B4-31971EF9A5DA}"/>
              </a:ext>
            </a:extLst>
          </p:cNvPr>
          <p:cNvSpPr txBox="1"/>
          <p:nvPr/>
        </p:nvSpPr>
        <p:spPr>
          <a:xfrm>
            <a:off x="-6912" y="2169653"/>
            <a:ext cx="12198912" cy="1015663"/>
          </a:xfrm>
          <a:prstGeom prst="rect">
            <a:avLst/>
          </a:prstGeom>
          <a:solidFill>
            <a:srgbClr val="6699CC"/>
          </a:solidFill>
        </p:spPr>
        <p:txBody>
          <a:bodyPr wrap="square" rtlCol="0">
            <a:spAutoFit/>
          </a:bodyPr>
          <a:lstStyle/>
          <a:p>
            <a:pPr marL="342900" marR="0" lvl="0" indent="-342900">
              <a:spcBef>
                <a:spcPts val="0"/>
              </a:spcBef>
              <a:spcAft>
                <a:spcPts val="0"/>
              </a:spcAft>
              <a:buFont typeface="Symbol" panose="05050102010706020507" pitchFamily="18" charset="2"/>
              <a:buChar char=""/>
            </a:pPr>
            <a:r>
              <a:rPr lang="en-US" sz="1000" dirty="0">
                <a:effectLst/>
                <a:latin typeface="Verdana" panose="020B0604030504040204" pitchFamily="34" charset="0"/>
                <a:ea typeface="Times New Roman" panose="02020603050405020304" pitchFamily="18" charset="0"/>
              </a:rPr>
              <a:t>Business Name: Paradigm Pet Professionals</a:t>
            </a: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000" dirty="0">
                <a:effectLst/>
                <a:latin typeface="Verdana" panose="020B0604030504040204" pitchFamily="34" charset="0"/>
                <a:ea typeface="Times New Roman" panose="02020603050405020304" pitchFamily="18" charset="0"/>
              </a:rPr>
              <a:t>Slogan: Evidence-based pet care advice for every pet lover</a:t>
            </a: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000" dirty="0">
                <a:effectLst/>
                <a:latin typeface="Verdana" panose="020B0604030504040204" pitchFamily="34" charset="0"/>
                <a:ea typeface="Times New Roman" panose="02020603050405020304" pitchFamily="18" charset="0"/>
              </a:rPr>
              <a:t>Brand Values: Paradigm Pet Professionals has 12 years’ experience working with pet owners, certifications in pet health and nutrition, and customer recognition for outstanding support </a:t>
            </a: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000" dirty="0">
                <a:effectLst/>
                <a:latin typeface="Verdana" panose="020B0604030504040204" pitchFamily="34" charset="0"/>
                <a:ea typeface="Times New Roman" panose="02020603050405020304" pitchFamily="18" charset="0"/>
              </a:rPr>
              <a:t>Services: virtual consultations and presentations, one-on-one consultations concerning individual pets, group presentations regarding general pet care (can be tailored to the needs of the group)</a:t>
            </a:r>
            <a:endParaRPr lang="en-US" sz="10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1C58B06-C7FC-E51E-C27E-01D324D49FA8}"/>
              </a:ext>
            </a:extLst>
          </p:cNvPr>
          <p:cNvSpPr txBox="1"/>
          <p:nvPr/>
        </p:nvSpPr>
        <p:spPr>
          <a:xfrm>
            <a:off x="-2850" y="1532393"/>
            <a:ext cx="12192000" cy="461665"/>
          </a:xfrm>
          <a:prstGeom prst="rect">
            <a:avLst/>
          </a:prstGeom>
          <a:solidFill>
            <a:srgbClr val="BDBDBD"/>
          </a:solidFill>
        </p:spPr>
        <p:txBody>
          <a:bodyPr wrap="square" rtlCol="0">
            <a:spAutoFit/>
          </a:bodyPr>
          <a:lstStyle/>
          <a:p>
            <a:pPr algn="ctr"/>
            <a:r>
              <a:rPr lang="en-US" sz="2400" b="1" dirty="0">
                <a:solidFill>
                  <a:srgbClr val="003B6D"/>
                </a:solidFill>
              </a:rPr>
              <a:t>About Us</a:t>
            </a:r>
          </a:p>
        </p:txBody>
      </p:sp>
    </p:spTree>
    <p:extLst>
      <p:ext uri="{BB962C8B-B14F-4D97-AF65-F5344CB8AC3E}">
        <p14:creationId xmlns:p14="http://schemas.microsoft.com/office/powerpoint/2010/main" val="208421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2255</Words>
  <Application>Microsoft Office PowerPoint</Application>
  <PresentationFormat>Widescreen</PresentationFormat>
  <Paragraphs>149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Symbol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Thien Dang</dc:creator>
  <cp:lastModifiedBy>Thien Dang</cp:lastModifiedBy>
  <cp:revision>6</cp:revision>
  <dcterms:created xsi:type="dcterms:W3CDTF">2024-02-06T07:27:50Z</dcterms:created>
  <dcterms:modified xsi:type="dcterms:W3CDTF">2024-02-08T08:29:32Z</dcterms:modified>
</cp:coreProperties>
</file>